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3.xml" ContentType="application/vnd.openxmlformats-officedocument.theme+xml"/>
  <Override PartName="/ppt/slideLayouts/slideLayout16.xml" ContentType="application/vnd.openxmlformats-officedocument.presentationml.slideLayout+xml"/>
  <Override PartName="/ppt/theme/theme1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62" r:id="rId5"/>
    <p:sldMasterId id="2147483674" r:id="rId6"/>
    <p:sldMasterId id="2147483686" r:id="rId7"/>
    <p:sldMasterId id="2147483710" r:id="rId8"/>
    <p:sldMasterId id="2147483712" r:id="rId9"/>
    <p:sldMasterId id="2147483724" r:id="rId10"/>
    <p:sldMasterId id="2147483736" r:id="rId11"/>
    <p:sldMasterId id="2147483748" r:id="rId12"/>
    <p:sldMasterId id="2147483756" r:id="rId13"/>
    <p:sldMasterId id="2147483764" r:id="rId14"/>
    <p:sldMasterId id="2147483776" r:id="rId15"/>
    <p:sldMasterId id="2147483794" r:id="rId16"/>
    <p:sldMasterId id="2147483796" r:id="rId17"/>
    <p:sldMasterId id="2147483798" r:id="rId18"/>
    <p:sldMasterId id="2147483804" r:id="rId19"/>
    <p:sldMasterId id="2147483816" r:id="rId20"/>
    <p:sldMasterId id="2147483818" r:id="rId21"/>
  </p:sldMasterIdLst>
  <p:notesMasterIdLst>
    <p:notesMasterId r:id="rId57"/>
  </p:notesMasterIdLst>
  <p:handoutMasterIdLst>
    <p:handoutMasterId r:id="rId58"/>
  </p:handoutMasterIdLst>
  <p:sldIdLst>
    <p:sldId id="3396" r:id="rId22"/>
    <p:sldId id="3419" r:id="rId23"/>
    <p:sldId id="3420" r:id="rId24"/>
    <p:sldId id="396" r:id="rId25"/>
    <p:sldId id="3422" r:id="rId26"/>
    <p:sldId id="3429" r:id="rId27"/>
    <p:sldId id="3428" r:id="rId28"/>
    <p:sldId id="3426" r:id="rId29"/>
    <p:sldId id="3418" r:id="rId30"/>
    <p:sldId id="399" r:id="rId31"/>
    <p:sldId id="3409" r:id="rId32"/>
    <p:sldId id="386" r:id="rId33"/>
    <p:sldId id="3400" r:id="rId34"/>
    <p:sldId id="3403" r:id="rId35"/>
    <p:sldId id="3402" r:id="rId36"/>
    <p:sldId id="384" r:id="rId37"/>
    <p:sldId id="3411" r:id="rId38"/>
    <p:sldId id="3414" r:id="rId39"/>
    <p:sldId id="3398" r:id="rId40"/>
    <p:sldId id="3405" r:id="rId41"/>
    <p:sldId id="3406" r:id="rId42"/>
    <p:sldId id="3407" r:id="rId43"/>
    <p:sldId id="3415" r:id="rId44"/>
    <p:sldId id="3408" r:id="rId45"/>
    <p:sldId id="3413" r:id="rId46"/>
    <p:sldId id="3417" r:id="rId47"/>
    <p:sldId id="417" r:id="rId48"/>
    <p:sldId id="428" r:id="rId49"/>
    <p:sldId id="429" r:id="rId50"/>
    <p:sldId id="418" r:id="rId51"/>
    <p:sldId id="435" r:id="rId52"/>
    <p:sldId id="436" r:id="rId53"/>
    <p:sldId id="419" r:id="rId54"/>
    <p:sldId id="420" r:id="rId55"/>
    <p:sldId id="421" r:id="rId5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2" userDrawn="1">
          <p15:clr>
            <a:srgbClr val="A4A3A4"/>
          </p15:clr>
        </p15:guide>
        <p15:guide id="2" pos="3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errero, Daniel" initials="GD" lastIdx="11" clrIdx="0"/>
  <p:cmAuthor id="1" name="Lapps, Gregory" initials="LG" lastIdx="11" clrIdx="1"/>
  <p:cmAuthor id="2" name="Peter Bobbe | N&amp;T Consultants B.V." initials="PB|NCB" lastIdx="14" clrIdx="2">
    <p:extLst>
      <p:ext uri="{19B8F6BF-5375-455C-9EA6-DF929625EA0E}">
        <p15:presenceInfo xmlns:p15="http://schemas.microsoft.com/office/powerpoint/2012/main" userId="Peter Bobbe | N&amp;T Consultants B.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A7A"/>
    <a:srgbClr val="FFD527"/>
    <a:srgbClr val="2E6EB8"/>
    <a:srgbClr val="D40135"/>
    <a:srgbClr val="006600"/>
    <a:srgbClr val="F4F4F4"/>
    <a:srgbClr val="EEEEEE"/>
    <a:srgbClr val="FFFFFF"/>
    <a:srgbClr val="00FF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3" autoAdjust="0"/>
    <p:restoredTop sz="92540" autoAdjust="0"/>
  </p:normalViewPr>
  <p:slideViewPr>
    <p:cSldViewPr snapToGrid="0" snapToObjects="1">
      <p:cViewPr varScale="1">
        <p:scale>
          <a:sx n="105" d="100"/>
          <a:sy n="105" d="100"/>
        </p:scale>
        <p:origin x="750" y="45"/>
      </p:cViewPr>
      <p:guideLst>
        <p:guide orient="horz" pos="4152"/>
        <p:guide pos="336"/>
      </p:guideLst>
    </p:cSldViewPr>
  </p:slideViewPr>
  <p:outlineViewPr>
    <p:cViewPr>
      <p:scale>
        <a:sx n="33" d="100"/>
        <a:sy n="33" d="100"/>
      </p:scale>
      <p:origin x="0" y="8496"/>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StephanWhitley\Desktop\031720%20Gendorf%20Products%202019%20SAW.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tephanWhitley\Desktop\013020%20KPFilms%20Featherstone%20LATEST%20incl%20FB%20PB%20SAW.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tephanWhitley\Desktop\031720%20Gendorf%20Products%202019%20SAW.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0" dirty="0" err="1"/>
              <a:t>Gendorf</a:t>
            </a:r>
            <a:r>
              <a:rPr lang="en-US" sz="1050" b="0" dirty="0"/>
              <a:t> -  All </a:t>
            </a:r>
            <a:r>
              <a:rPr lang="en-US" sz="1050" b="0" baseline="0" dirty="0"/>
              <a:t>Products</a:t>
            </a:r>
          </a:p>
          <a:p>
            <a:pPr>
              <a:defRPr sz="1050"/>
            </a:pPr>
            <a:r>
              <a:rPr lang="en-US" sz="1050" b="0" baseline="0" dirty="0"/>
              <a:t>Adj EBITDA and Sales Volume</a:t>
            </a:r>
            <a:endParaRPr lang="en-US" sz="1050" b="0" dirty="0"/>
          </a:p>
        </c:rich>
      </c:tx>
      <c:overlay val="1"/>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67552652719081E-2"/>
          <c:y val="0.1056534022104437"/>
          <c:w val="0.80159283710706075"/>
          <c:h val="0.76126521695228166"/>
        </c:manualLayout>
      </c:layout>
      <c:barChart>
        <c:barDir val="col"/>
        <c:grouping val="clustered"/>
        <c:varyColors val="0"/>
        <c:ser>
          <c:idx val="1"/>
          <c:order val="1"/>
          <c:tx>
            <c:v>Vol</c:v>
          </c:tx>
          <c:spPr>
            <a:solidFill>
              <a:schemeClr val="accent2"/>
            </a:solidFill>
            <a:ln>
              <a:noFill/>
            </a:ln>
            <a:effectLst/>
          </c:spPr>
          <c:invertIfNegative val="0"/>
          <c:val>
            <c:numRef>
              <c:f>'All Products Analysis'!$J$2:$J$159</c:f>
              <c:numCache>
                <c:formatCode>0</c:formatCode>
                <c:ptCount val="158"/>
                <c:pt idx="0">
                  <c:v>23058.001280000004</c:v>
                </c:pt>
                <c:pt idx="1">
                  <c:v>3328.6840499999998</c:v>
                </c:pt>
                <c:pt idx="2">
                  <c:v>4625.1350400000001</c:v>
                </c:pt>
                <c:pt idx="3">
                  <c:v>2135.8153400000001</c:v>
                </c:pt>
                <c:pt idx="4">
                  <c:v>2069.90065</c:v>
                </c:pt>
                <c:pt idx="5">
                  <c:v>22790.275440000001</c:v>
                </c:pt>
                <c:pt idx="6">
                  <c:v>7259.2562600000019</c:v>
                </c:pt>
                <c:pt idx="7">
                  <c:v>1481.319</c:v>
                </c:pt>
                <c:pt idx="8">
                  <c:v>2912.7673000000004</c:v>
                </c:pt>
                <c:pt idx="9">
                  <c:v>2593.9582399999999</c:v>
                </c:pt>
                <c:pt idx="10">
                  <c:v>1601.9116600000004</c:v>
                </c:pt>
                <c:pt idx="11">
                  <c:v>1312.0161800000003</c:v>
                </c:pt>
                <c:pt idx="12">
                  <c:v>2353.55395</c:v>
                </c:pt>
                <c:pt idx="13">
                  <c:v>1308.3335500000001</c:v>
                </c:pt>
                <c:pt idx="14">
                  <c:v>904.95090000000005</c:v>
                </c:pt>
                <c:pt idx="15">
                  <c:v>4470.44643</c:v>
                </c:pt>
                <c:pt idx="16">
                  <c:v>1182.47757</c:v>
                </c:pt>
                <c:pt idx="17">
                  <c:v>1280.22018</c:v>
                </c:pt>
                <c:pt idx="18">
                  <c:v>897.51756</c:v>
                </c:pt>
                <c:pt idx="19">
                  <c:v>956.38418000000001</c:v>
                </c:pt>
                <c:pt idx="20">
                  <c:v>745.98096999999996</c:v>
                </c:pt>
                <c:pt idx="21">
                  <c:v>724.05028000000004</c:v>
                </c:pt>
                <c:pt idx="22">
                  <c:v>2458.7206699999992</c:v>
                </c:pt>
                <c:pt idx="23">
                  <c:v>255.24534000000003</c:v>
                </c:pt>
                <c:pt idx="24">
                  <c:v>396.09651000000002</c:v>
                </c:pt>
                <c:pt idx="25">
                  <c:v>3975.0755000000013</c:v>
                </c:pt>
                <c:pt idx="26">
                  <c:v>624.04075</c:v>
                </c:pt>
                <c:pt idx="27">
                  <c:v>296.43898999999999</c:v>
                </c:pt>
                <c:pt idx="28">
                  <c:v>395.59379999999999</c:v>
                </c:pt>
                <c:pt idx="29">
                  <c:v>380.34567000000004</c:v>
                </c:pt>
                <c:pt idx="30">
                  <c:v>646.27989000000014</c:v>
                </c:pt>
                <c:pt idx="31">
                  <c:v>247.88127</c:v>
                </c:pt>
                <c:pt idx="32">
                  <c:v>758.99360000000001</c:v>
                </c:pt>
                <c:pt idx="33">
                  <c:v>810.26463999999999</c:v>
                </c:pt>
                <c:pt idx="34">
                  <c:v>135.4468</c:v>
                </c:pt>
                <c:pt idx="35">
                  <c:v>128.23989</c:v>
                </c:pt>
                <c:pt idx="36">
                  <c:v>412.73069999999996</c:v>
                </c:pt>
                <c:pt idx="37">
                  <c:v>271.28181999999998</c:v>
                </c:pt>
                <c:pt idx="38">
                  <c:v>105.12039</c:v>
                </c:pt>
                <c:pt idx="39">
                  <c:v>289.54928999999998</c:v>
                </c:pt>
                <c:pt idx="40">
                  <c:v>119.45538999999999</c:v>
                </c:pt>
                <c:pt idx="41">
                  <c:v>93.064630000000008</c:v>
                </c:pt>
                <c:pt idx="42">
                  <c:v>297.16057000000001</c:v>
                </c:pt>
                <c:pt idx="43">
                  <c:v>746.33030999999994</c:v>
                </c:pt>
                <c:pt idx="44">
                  <c:v>115.77113</c:v>
                </c:pt>
                <c:pt idx="45">
                  <c:v>171.71735999999999</c:v>
                </c:pt>
                <c:pt idx="46">
                  <c:v>162.12647000000001</c:v>
                </c:pt>
                <c:pt idx="47">
                  <c:v>179.39520000000002</c:v>
                </c:pt>
                <c:pt idx="48">
                  <c:v>88.421999999999997</c:v>
                </c:pt>
                <c:pt idx="49">
                  <c:v>80.79010000000001</c:v>
                </c:pt>
                <c:pt idx="50">
                  <c:v>164.11951999999999</c:v>
                </c:pt>
                <c:pt idx="51">
                  <c:v>143.99646999999999</c:v>
                </c:pt>
                <c:pt idx="52">
                  <c:v>221.04104999999998</c:v>
                </c:pt>
                <c:pt idx="53">
                  <c:v>73.881179999999986</c:v>
                </c:pt>
                <c:pt idx="54">
                  <c:v>427.78785999999997</c:v>
                </c:pt>
                <c:pt idx="55">
                  <c:v>45.313410000000005</c:v>
                </c:pt>
                <c:pt idx="56">
                  <c:v>64.224000000000004</c:v>
                </c:pt>
                <c:pt idx="57">
                  <c:v>2435.9470099999999</c:v>
                </c:pt>
                <c:pt idx="58">
                  <c:v>184.98741000000001</c:v>
                </c:pt>
                <c:pt idx="59">
                  <c:v>63.020319999999998</c:v>
                </c:pt>
                <c:pt idx="60">
                  <c:v>95.131330000000005</c:v>
                </c:pt>
                <c:pt idx="61">
                  <c:v>251.28288000000003</c:v>
                </c:pt>
                <c:pt idx="62">
                  <c:v>96.768529999999998</c:v>
                </c:pt>
                <c:pt idx="63">
                  <c:v>67.302949999999996</c:v>
                </c:pt>
                <c:pt idx="64">
                  <c:v>614.3482600000001</c:v>
                </c:pt>
                <c:pt idx="65">
                  <c:v>161.84361999999999</c:v>
                </c:pt>
                <c:pt idx="66">
                  <c:v>77.362470000000002</c:v>
                </c:pt>
                <c:pt idx="67">
                  <c:v>78.089449999999999</c:v>
                </c:pt>
                <c:pt idx="68">
                  <c:v>188.22756000000001</c:v>
                </c:pt>
                <c:pt idx="69">
                  <c:v>42.002300000000005</c:v>
                </c:pt>
                <c:pt idx="70">
                  <c:v>19.005279999999999</c:v>
                </c:pt>
                <c:pt idx="71">
                  <c:v>190.19257000000002</c:v>
                </c:pt>
                <c:pt idx="72">
                  <c:v>69.292419999999993</c:v>
                </c:pt>
                <c:pt idx="73">
                  <c:v>99.560929999999999</c:v>
                </c:pt>
                <c:pt idx="74">
                  <c:v>33.297290000000004</c:v>
                </c:pt>
                <c:pt idx="75">
                  <c:v>626.76789999999983</c:v>
                </c:pt>
                <c:pt idx="76">
                  <c:v>23.606849999999998</c:v>
                </c:pt>
                <c:pt idx="77">
                  <c:v>44.050260000000002</c:v>
                </c:pt>
                <c:pt idx="78">
                  <c:v>137.27166999999997</c:v>
                </c:pt>
                <c:pt idx="79">
                  <c:v>11.425190000000001</c:v>
                </c:pt>
                <c:pt idx="80">
                  <c:v>8.3778299999999994</c:v>
                </c:pt>
                <c:pt idx="81">
                  <c:v>155.14304000000001</c:v>
                </c:pt>
                <c:pt idx="82">
                  <c:v>11.211</c:v>
                </c:pt>
                <c:pt idx="83">
                  <c:v>19.996410000000001</c:v>
                </c:pt>
                <c:pt idx="84">
                  <c:v>23.927209999999999</c:v>
                </c:pt>
                <c:pt idx="85">
                  <c:v>5.0551199999999996</c:v>
                </c:pt>
                <c:pt idx="86">
                  <c:v>5.22783</c:v>
                </c:pt>
                <c:pt idx="87">
                  <c:v>4.2954799999999995</c:v>
                </c:pt>
                <c:pt idx="88">
                  <c:v>9.5842000000000009</c:v>
                </c:pt>
                <c:pt idx="89">
                  <c:v>35.785919999999997</c:v>
                </c:pt>
                <c:pt idx="90">
                  <c:v>0.6</c:v>
                </c:pt>
                <c:pt idx="91">
                  <c:v>4.1279300000000001</c:v>
                </c:pt>
                <c:pt idx="92">
                  <c:v>1.3403699999999998</c:v>
                </c:pt>
                <c:pt idx="93">
                  <c:v>0</c:v>
                </c:pt>
                <c:pt idx="94">
                  <c:v>0</c:v>
                </c:pt>
                <c:pt idx="95">
                  <c:v>1.4175</c:v>
                </c:pt>
                <c:pt idx="96">
                  <c:v>1.6951800000000001</c:v>
                </c:pt>
                <c:pt idx="97">
                  <c:v>1.8557600000000001</c:v>
                </c:pt>
                <c:pt idx="98">
                  <c:v>0</c:v>
                </c:pt>
                <c:pt idx="99">
                  <c:v>0.74520000000000008</c:v>
                </c:pt>
                <c:pt idx="100">
                  <c:v>3.2729499999999998</c:v>
                </c:pt>
                <c:pt idx="101">
                  <c:v>0</c:v>
                </c:pt>
                <c:pt idx="102">
                  <c:v>0</c:v>
                </c:pt>
                <c:pt idx="103">
                  <c:v>0</c:v>
                </c:pt>
                <c:pt idx="104">
                  <c:v>0.16</c:v>
                </c:pt>
                <c:pt idx="105">
                  <c:v>0.37560000000000004</c:v>
                </c:pt>
                <c:pt idx="106">
                  <c:v>0</c:v>
                </c:pt>
                <c:pt idx="107">
                  <c:v>0</c:v>
                </c:pt>
                <c:pt idx="108">
                  <c:v>0</c:v>
                </c:pt>
                <c:pt idx="109">
                  <c:v>0</c:v>
                </c:pt>
                <c:pt idx="110">
                  <c:v>0</c:v>
                </c:pt>
                <c:pt idx="111">
                  <c:v>564.12635000000012</c:v>
                </c:pt>
                <c:pt idx="112">
                  <c:v>0</c:v>
                </c:pt>
                <c:pt idx="113">
                  <c:v>2.5661999999999998</c:v>
                </c:pt>
                <c:pt idx="114">
                  <c:v>0</c:v>
                </c:pt>
                <c:pt idx="115">
                  <c:v>0</c:v>
                </c:pt>
                <c:pt idx="116">
                  <c:v>547.62856999999997</c:v>
                </c:pt>
                <c:pt idx="117">
                  <c:v>91.227270000000004</c:v>
                </c:pt>
                <c:pt idx="118">
                  <c:v>0</c:v>
                </c:pt>
                <c:pt idx="119">
                  <c:v>0</c:v>
                </c:pt>
                <c:pt idx="120">
                  <c:v>105.94534</c:v>
                </c:pt>
                <c:pt idx="121">
                  <c:v>78.786799999999999</c:v>
                </c:pt>
                <c:pt idx="122">
                  <c:v>354.92565999999988</c:v>
                </c:pt>
                <c:pt idx="123">
                  <c:v>0</c:v>
                </c:pt>
                <c:pt idx="124">
                  <c:v>10.339</c:v>
                </c:pt>
                <c:pt idx="125">
                  <c:v>311.07787999999999</c:v>
                </c:pt>
                <c:pt idx="126">
                  <c:v>43.977210000000007</c:v>
                </c:pt>
                <c:pt idx="127">
                  <c:v>0.69234000000000007</c:v>
                </c:pt>
                <c:pt idx="128">
                  <c:v>57.455520000000007</c:v>
                </c:pt>
                <c:pt idx="129">
                  <c:v>6.5990500000000001</c:v>
                </c:pt>
                <c:pt idx="130">
                  <c:v>0</c:v>
                </c:pt>
                <c:pt idx="131">
                  <c:v>547.7506699999999</c:v>
                </c:pt>
                <c:pt idx="132">
                  <c:v>30.686109999999999</c:v>
                </c:pt>
                <c:pt idx="133">
                  <c:v>134.25225</c:v>
                </c:pt>
                <c:pt idx="134">
                  <c:v>0</c:v>
                </c:pt>
                <c:pt idx="135">
                  <c:v>82.474279999999993</c:v>
                </c:pt>
                <c:pt idx="136">
                  <c:v>63.445449999999994</c:v>
                </c:pt>
                <c:pt idx="137">
                  <c:v>1052.7093500000001</c:v>
                </c:pt>
                <c:pt idx="138">
                  <c:v>66.57419999999999</c:v>
                </c:pt>
                <c:pt idx="139">
                  <c:v>113.02217000000002</c:v>
                </c:pt>
                <c:pt idx="140">
                  <c:v>914.38026000000002</c:v>
                </c:pt>
                <c:pt idx="141">
                  <c:v>435.94684999999998</c:v>
                </c:pt>
                <c:pt idx="142">
                  <c:v>509.24048999999997</c:v>
                </c:pt>
                <c:pt idx="143">
                  <c:v>302.80574999999999</c:v>
                </c:pt>
                <c:pt idx="144">
                  <c:v>140.06626</c:v>
                </c:pt>
                <c:pt idx="145">
                  <c:v>292.45992999999999</c:v>
                </c:pt>
                <c:pt idx="146">
                  <c:v>704.90099999999995</c:v>
                </c:pt>
                <c:pt idx="147">
                  <c:v>1202.5130300000001</c:v>
                </c:pt>
                <c:pt idx="148">
                  <c:v>1762.3391100000001</c:v>
                </c:pt>
                <c:pt idx="149">
                  <c:v>845.73708000000011</c:v>
                </c:pt>
                <c:pt idx="150">
                  <c:v>1153.4306099999999</c:v>
                </c:pt>
                <c:pt idx="151">
                  <c:v>789.13414000000012</c:v>
                </c:pt>
                <c:pt idx="152">
                  <c:v>2467.2683299999994</c:v>
                </c:pt>
                <c:pt idx="153">
                  <c:v>1618.0897500000003</c:v>
                </c:pt>
                <c:pt idx="154">
                  <c:v>3226.5846499999993</c:v>
                </c:pt>
                <c:pt idx="155">
                  <c:v>3503.4709299999986</c:v>
                </c:pt>
                <c:pt idx="156">
                  <c:v>3059.2260699999993</c:v>
                </c:pt>
                <c:pt idx="157">
                  <c:v>4847.604159999998</c:v>
                </c:pt>
              </c:numCache>
            </c:numRef>
          </c:val>
          <c:extLst>
            <c:ext xmlns:c16="http://schemas.microsoft.com/office/drawing/2014/chart" uri="{C3380CC4-5D6E-409C-BE32-E72D297353CC}">
              <c16:uniqueId val="{00000000-4410-41D1-B808-F307EF5D448A}"/>
            </c:ext>
          </c:extLst>
        </c:ser>
        <c:dLbls>
          <c:showLegendKey val="0"/>
          <c:showVal val="0"/>
          <c:showCatName val="0"/>
          <c:showSerName val="0"/>
          <c:showPercent val="0"/>
          <c:showBubbleSize val="0"/>
        </c:dLbls>
        <c:gapWidth val="300"/>
        <c:axId val="652382223"/>
        <c:axId val="874473807"/>
      </c:barChart>
      <c:lineChart>
        <c:grouping val="stacked"/>
        <c:varyColors val="0"/>
        <c:ser>
          <c:idx val="0"/>
          <c:order val="0"/>
          <c:tx>
            <c:v>Adj EBITDA</c:v>
          </c:tx>
          <c:spPr>
            <a:ln w="28575" cap="rnd">
              <a:noFill/>
              <a:round/>
            </a:ln>
            <a:effectLst/>
          </c:spPr>
          <c:marker>
            <c:symbol val="circle"/>
            <c:size val="5"/>
            <c:spPr>
              <a:solidFill>
                <a:schemeClr val="accent1"/>
              </a:solidFill>
              <a:ln w="9525">
                <a:solidFill>
                  <a:schemeClr val="accent1"/>
                </a:solidFill>
              </a:ln>
              <a:effectLst/>
            </c:spPr>
          </c:marker>
          <c:val>
            <c:numRef>
              <c:f>'All Products Analysis'!$I$2:$I$159</c:f>
              <c:numCache>
                <c:formatCode>0</c:formatCode>
                <c:ptCount val="158"/>
                <c:pt idx="0">
                  <c:v>2671.2449399999996</c:v>
                </c:pt>
                <c:pt idx="1">
                  <c:v>885.37969999999984</c:v>
                </c:pt>
                <c:pt idx="2">
                  <c:v>833.53519000000006</c:v>
                </c:pt>
                <c:pt idx="3">
                  <c:v>622.27879000000007</c:v>
                </c:pt>
                <c:pt idx="4">
                  <c:v>622.19009000000005</c:v>
                </c:pt>
                <c:pt idx="5">
                  <c:v>609.83951999999999</c:v>
                </c:pt>
                <c:pt idx="6">
                  <c:v>572.35814000000016</c:v>
                </c:pt>
                <c:pt idx="7">
                  <c:v>553.64622999999995</c:v>
                </c:pt>
                <c:pt idx="8">
                  <c:v>426.57972999999998</c:v>
                </c:pt>
                <c:pt idx="9">
                  <c:v>420.12673000000007</c:v>
                </c:pt>
                <c:pt idx="10">
                  <c:v>373.14017999999999</c:v>
                </c:pt>
                <c:pt idx="11">
                  <c:v>317.9314599999999</c:v>
                </c:pt>
                <c:pt idx="12">
                  <c:v>300.06317999999999</c:v>
                </c:pt>
                <c:pt idx="13">
                  <c:v>271.39197999999999</c:v>
                </c:pt>
                <c:pt idx="14">
                  <c:v>249.84859</c:v>
                </c:pt>
                <c:pt idx="15">
                  <c:v>249.28153999999998</c:v>
                </c:pt>
                <c:pt idx="16">
                  <c:v>240.87407000000005</c:v>
                </c:pt>
                <c:pt idx="17">
                  <c:v>229.19958000000003</c:v>
                </c:pt>
                <c:pt idx="18">
                  <c:v>227.12964000000002</c:v>
                </c:pt>
                <c:pt idx="19">
                  <c:v>202.01741999999999</c:v>
                </c:pt>
                <c:pt idx="20">
                  <c:v>181.59213</c:v>
                </c:pt>
                <c:pt idx="21">
                  <c:v>153.17221000000001</c:v>
                </c:pt>
                <c:pt idx="22">
                  <c:v>143.49433000000005</c:v>
                </c:pt>
                <c:pt idx="23">
                  <c:v>121.62512</c:v>
                </c:pt>
                <c:pt idx="24">
                  <c:v>119.89675</c:v>
                </c:pt>
                <c:pt idx="25">
                  <c:v>90.047399999999996</c:v>
                </c:pt>
                <c:pt idx="26">
                  <c:v>87.737169999999992</c:v>
                </c:pt>
                <c:pt idx="27">
                  <c:v>85.31944</c:v>
                </c:pt>
                <c:pt idx="28">
                  <c:v>82.663320000000013</c:v>
                </c:pt>
                <c:pt idx="29">
                  <c:v>79.040770000000009</c:v>
                </c:pt>
                <c:pt idx="30">
                  <c:v>72.006990000000002</c:v>
                </c:pt>
                <c:pt idx="31">
                  <c:v>71.360720000000001</c:v>
                </c:pt>
                <c:pt idx="32">
                  <c:v>69.814499999999995</c:v>
                </c:pt>
                <c:pt idx="33">
                  <c:v>67.548469999999995</c:v>
                </c:pt>
                <c:pt idx="34">
                  <c:v>65.951990000000009</c:v>
                </c:pt>
                <c:pt idx="35">
                  <c:v>61.835929999999998</c:v>
                </c:pt>
                <c:pt idx="36">
                  <c:v>59.087209999999999</c:v>
                </c:pt>
                <c:pt idx="37">
                  <c:v>56.156580000000005</c:v>
                </c:pt>
                <c:pt idx="38">
                  <c:v>49.844720000000002</c:v>
                </c:pt>
                <c:pt idx="39">
                  <c:v>45.067589999999996</c:v>
                </c:pt>
                <c:pt idx="40">
                  <c:v>44.599350000000001</c:v>
                </c:pt>
                <c:pt idx="41">
                  <c:v>43.390699999999995</c:v>
                </c:pt>
                <c:pt idx="42">
                  <c:v>37.565979999999989</c:v>
                </c:pt>
                <c:pt idx="43">
                  <c:v>35.612200000000001</c:v>
                </c:pt>
                <c:pt idx="44">
                  <c:v>33.497459999999997</c:v>
                </c:pt>
                <c:pt idx="45">
                  <c:v>32.766670000000005</c:v>
                </c:pt>
                <c:pt idx="46">
                  <c:v>31.35521</c:v>
                </c:pt>
                <c:pt idx="47">
                  <c:v>28.8413</c:v>
                </c:pt>
                <c:pt idx="48">
                  <c:v>26.28904</c:v>
                </c:pt>
                <c:pt idx="49">
                  <c:v>24.09807</c:v>
                </c:pt>
                <c:pt idx="50">
                  <c:v>23.94126</c:v>
                </c:pt>
                <c:pt idx="51">
                  <c:v>22.943149999999999</c:v>
                </c:pt>
                <c:pt idx="52">
                  <c:v>22.724739999999997</c:v>
                </c:pt>
                <c:pt idx="53">
                  <c:v>21.756409999999999</c:v>
                </c:pt>
                <c:pt idx="54">
                  <c:v>20.756919999999997</c:v>
                </c:pt>
                <c:pt idx="55">
                  <c:v>19.592279999999999</c:v>
                </c:pt>
                <c:pt idx="56">
                  <c:v>19.307009999999998</c:v>
                </c:pt>
                <c:pt idx="57">
                  <c:v>19.073969999999999</c:v>
                </c:pt>
                <c:pt idx="58">
                  <c:v>17.687999999999999</c:v>
                </c:pt>
                <c:pt idx="59">
                  <c:v>17.522379999999998</c:v>
                </c:pt>
                <c:pt idx="60">
                  <c:v>17.143889999999999</c:v>
                </c:pt>
                <c:pt idx="61">
                  <c:v>16.71021</c:v>
                </c:pt>
                <c:pt idx="62">
                  <c:v>16.677160000000001</c:v>
                </c:pt>
                <c:pt idx="63">
                  <c:v>16.248429999999999</c:v>
                </c:pt>
                <c:pt idx="64">
                  <c:v>16.08813</c:v>
                </c:pt>
                <c:pt idx="65">
                  <c:v>15.37529</c:v>
                </c:pt>
                <c:pt idx="66">
                  <c:v>14.120539999999997</c:v>
                </c:pt>
                <c:pt idx="67">
                  <c:v>12.71134</c:v>
                </c:pt>
                <c:pt idx="68">
                  <c:v>12.697980000000001</c:v>
                </c:pt>
                <c:pt idx="69">
                  <c:v>10.154810000000001</c:v>
                </c:pt>
                <c:pt idx="70">
                  <c:v>10.129809999999999</c:v>
                </c:pt>
                <c:pt idx="71">
                  <c:v>9.7336300000000016</c:v>
                </c:pt>
                <c:pt idx="72">
                  <c:v>9.3051899999999979</c:v>
                </c:pt>
                <c:pt idx="73">
                  <c:v>9.2495499999999993</c:v>
                </c:pt>
                <c:pt idx="74">
                  <c:v>7.7781200000000004</c:v>
                </c:pt>
                <c:pt idx="75">
                  <c:v>7.5314400000000088</c:v>
                </c:pt>
                <c:pt idx="76">
                  <c:v>7.3869900000000008</c:v>
                </c:pt>
                <c:pt idx="77">
                  <c:v>5.35799</c:v>
                </c:pt>
                <c:pt idx="78">
                  <c:v>5.2331899999999996</c:v>
                </c:pt>
                <c:pt idx="79">
                  <c:v>4.9706599999999996</c:v>
                </c:pt>
                <c:pt idx="80">
                  <c:v>3.9343000000000004</c:v>
                </c:pt>
                <c:pt idx="81">
                  <c:v>3.8462999999999994</c:v>
                </c:pt>
                <c:pt idx="82">
                  <c:v>3.3183099999999999</c:v>
                </c:pt>
                <c:pt idx="83">
                  <c:v>2.7552200000000004</c:v>
                </c:pt>
                <c:pt idx="84">
                  <c:v>1.80253</c:v>
                </c:pt>
                <c:pt idx="85">
                  <c:v>0.83704000000000001</c:v>
                </c:pt>
                <c:pt idx="86">
                  <c:v>0.77141999999999999</c:v>
                </c:pt>
                <c:pt idx="87">
                  <c:v>0.74270000000000003</c:v>
                </c:pt>
                <c:pt idx="88">
                  <c:v>0.66243000000000007</c:v>
                </c:pt>
                <c:pt idx="89">
                  <c:v>0.58275999999999994</c:v>
                </c:pt>
                <c:pt idx="90">
                  <c:v>0.5391800000000001</c:v>
                </c:pt>
                <c:pt idx="91">
                  <c:v>0.35942000000000002</c:v>
                </c:pt>
                <c:pt idx="92">
                  <c:v>0.18881000000000001</c:v>
                </c:pt>
                <c:pt idx="93">
                  <c:v>9.0290000000000009E-2</c:v>
                </c:pt>
                <c:pt idx="94">
                  <c:v>3.7130000000000003E-2</c:v>
                </c:pt>
                <c:pt idx="95">
                  <c:v>7.7000000000001026E-4</c:v>
                </c:pt>
                <c:pt idx="96">
                  <c:v>-2.7000000000000001E-3</c:v>
                </c:pt>
                <c:pt idx="97">
                  <c:v>-7.1819999999999995E-2</c:v>
                </c:pt>
                <c:pt idx="98">
                  <c:v>-0.12844999999999998</c:v>
                </c:pt>
                <c:pt idx="99">
                  <c:v>-0.15283000000000002</c:v>
                </c:pt>
                <c:pt idx="100">
                  <c:v>-0.18141000000000002</c:v>
                </c:pt>
                <c:pt idx="101">
                  <c:v>-0.22093000000000002</c:v>
                </c:pt>
                <c:pt idx="102">
                  <c:v>-0.23515</c:v>
                </c:pt>
                <c:pt idx="103">
                  <c:v>-0.23555000000000001</c:v>
                </c:pt>
                <c:pt idx="104">
                  <c:v>-0.32539999999999997</c:v>
                </c:pt>
                <c:pt idx="105">
                  <c:v>-0.43752999999999997</c:v>
                </c:pt>
                <c:pt idx="106">
                  <c:v>-0.55077999999999994</c:v>
                </c:pt>
                <c:pt idx="107">
                  <c:v>-0.66807000000000005</c:v>
                </c:pt>
                <c:pt idx="108">
                  <c:v>-0.67005999999999999</c:v>
                </c:pt>
                <c:pt idx="109">
                  <c:v>-0.7489300000000001</c:v>
                </c:pt>
                <c:pt idx="110">
                  <c:v>-0.77258000000000004</c:v>
                </c:pt>
                <c:pt idx="111">
                  <c:v>-0.86451000000000022</c:v>
                </c:pt>
                <c:pt idx="112">
                  <c:v>-0.94778999999999991</c:v>
                </c:pt>
                <c:pt idx="113">
                  <c:v>-0.95320000000000005</c:v>
                </c:pt>
                <c:pt idx="114">
                  <c:v>-1.0298900000000002</c:v>
                </c:pt>
                <c:pt idx="115">
                  <c:v>-1.0604800000000001</c:v>
                </c:pt>
                <c:pt idx="116">
                  <c:v>-1.6548899999999995</c:v>
                </c:pt>
                <c:pt idx="117">
                  <c:v>-1.68527</c:v>
                </c:pt>
                <c:pt idx="118">
                  <c:v>-1.8718699999999999</c:v>
                </c:pt>
                <c:pt idx="119">
                  <c:v>-2.0891500000000001</c:v>
                </c:pt>
                <c:pt idx="120">
                  <c:v>-2.1390400000000001</c:v>
                </c:pt>
                <c:pt idx="121">
                  <c:v>-2.1824499999999993</c:v>
                </c:pt>
                <c:pt idx="122">
                  <c:v>-2.3218200000000002</c:v>
                </c:pt>
                <c:pt idx="123">
                  <c:v>-2.5419399999999999</c:v>
                </c:pt>
                <c:pt idx="124">
                  <c:v>-3.5528000000000004</c:v>
                </c:pt>
                <c:pt idx="125">
                  <c:v>-3.8790399999999989</c:v>
                </c:pt>
                <c:pt idx="126">
                  <c:v>-5.1333500000000001</c:v>
                </c:pt>
                <c:pt idx="127">
                  <c:v>-5.1383700000000001</c:v>
                </c:pt>
                <c:pt idx="128">
                  <c:v>-5.6860100000000005</c:v>
                </c:pt>
                <c:pt idx="129">
                  <c:v>-5.6869799999999993</c:v>
                </c:pt>
                <c:pt idx="130">
                  <c:v>-6.4058400000000004</c:v>
                </c:pt>
                <c:pt idx="131">
                  <c:v>-7.2549100000000006</c:v>
                </c:pt>
                <c:pt idx="132">
                  <c:v>-7.5807000000000011</c:v>
                </c:pt>
                <c:pt idx="133">
                  <c:v>-8.4943500000000007</c:v>
                </c:pt>
                <c:pt idx="134">
                  <c:v>-9.6373000000000015</c:v>
                </c:pt>
                <c:pt idx="135">
                  <c:v>-15.19341</c:v>
                </c:pt>
                <c:pt idx="136">
                  <c:v>-15.236510000000001</c:v>
                </c:pt>
                <c:pt idx="137">
                  <c:v>-15.457770000000002</c:v>
                </c:pt>
                <c:pt idx="138">
                  <c:v>-23.233280000000001</c:v>
                </c:pt>
                <c:pt idx="139">
                  <c:v>-23.819359999999996</c:v>
                </c:pt>
                <c:pt idx="140">
                  <c:v>-29.779640000000001</c:v>
                </c:pt>
                <c:pt idx="141">
                  <c:v>-33.19941</c:v>
                </c:pt>
                <c:pt idx="142">
                  <c:v>-40.656439999999996</c:v>
                </c:pt>
                <c:pt idx="143">
                  <c:v>-43.211190000000002</c:v>
                </c:pt>
                <c:pt idx="144">
                  <c:v>-47.394179999999992</c:v>
                </c:pt>
                <c:pt idx="145">
                  <c:v>-61.048449999999995</c:v>
                </c:pt>
                <c:pt idx="146">
                  <c:v>-84.460830000000001</c:v>
                </c:pt>
                <c:pt idx="147">
                  <c:v>-98.690570000000008</c:v>
                </c:pt>
                <c:pt idx="148">
                  <c:v>-126.44083999999999</c:v>
                </c:pt>
                <c:pt idx="149">
                  <c:v>-130.31186</c:v>
                </c:pt>
                <c:pt idx="150">
                  <c:v>-205.74029999999999</c:v>
                </c:pt>
                <c:pt idx="151">
                  <c:v>-214.37142000000003</c:v>
                </c:pt>
                <c:pt idx="152">
                  <c:v>-254.23394000000005</c:v>
                </c:pt>
                <c:pt idx="153">
                  <c:v>-355.7239800000001</c:v>
                </c:pt>
                <c:pt idx="154">
                  <c:v>-430.21732000000003</c:v>
                </c:pt>
                <c:pt idx="155">
                  <c:v>-514.25832000000003</c:v>
                </c:pt>
                <c:pt idx="156">
                  <c:v>-667.26260999999988</c:v>
                </c:pt>
                <c:pt idx="157">
                  <c:v>-720.37540999999965</c:v>
                </c:pt>
              </c:numCache>
            </c:numRef>
          </c:val>
          <c:smooth val="0"/>
          <c:extLst>
            <c:ext xmlns:c16="http://schemas.microsoft.com/office/drawing/2014/chart" uri="{C3380CC4-5D6E-409C-BE32-E72D297353CC}">
              <c16:uniqueId val="{00000001-4410-41D1-B808-F307EF5D448A}"/>
            </c:ext>
          </c:extLst>
        </c:ser>
        <c:dLbls>
          <c:showLegendKey val="0"/>
          <c:showVal val="0"/>
          <c:showCatName val="0"/>
          <c:showSerName val="0"/>
          <c:showPercent val="0"/>
          <c:showBubbleSize val="0"/>
        </c:dLbls>
        <c:marker val="1"/>
        <c:smooth val="0"/>
        <c:axId val="203662623"/>
        <c:axId val="1907060383"/>
      </c:lineChart>
      <c:catAx>
        <c:axId val="2036626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7060383"/>
        <c:crosses val="autoZero"/>
        <c:auto val="1"/>
        <c:lblAlgn val="ctr"/>
        <c:lblOffset val="100"/>
        <c:noMultiLvlLbl val="0"/>
      </c:catAx>
      <c:valAx>
        <c:axId val="1907060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Adj</a:t>
                </a:r>
                <a:r>
                  <a:rPr lang="en-US" baseline="0"/>
                  <a:t> EBITDA (1000 Euros)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662623"/>
        <c:crosses val="autoZero"/>
        <c:crossBetween val="between"/>
      </c:valAx>
      <c:valAx>
        <c:axId val="87447380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Sales</a:t>
                </a:r>
                <a:r>
                  <a:rPr lang="en-US" baseline="0"/>
                  <a:t> Volume (MT)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382223"/>
        <c:crosses val="max"/>
        <c:crossBetween val="between"/>
      </c:valAx>
      <c:catAx>
        <c:axId val="652382223"/>
        <c:scaling>
          <c:orientation val="minMax"/>
        </c:scaling>
        <c:delete val="1"/>
        <c:axPos val="b"/>
        <c:majorTickMark val="none"/>
        <c:minorTickMark val="none"/>
        <c:tickLblPos val="nextTo"/>
        <c:crossAx val="87447380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4F4F4"/>
    </a:solid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Cards Core</a:t>
            </a:r>
          </a:p>
          <a:p>
            <a:pPr>
              <a:defRPr sz="400"/>
            </a:pPr>
            <a:r>
              <a:rPr lang="en-US" sz="400"/>
              <a:t>CM</a:t>
            </a:r>
            <a:r>
              <a:rPr lang="en-US" sz="400" baseline="0"/>
              <a:t> by Number</a:t>
            </a:r>
            <a:endParaRPr lang="en-US" sz="400"/>
          </a:p>
        </c:rich>
      </c:tx>
      <c:layout>
        <c:manualLayout>
          <c:xMode val="edge"/>
          <c:yMode val="edge"/>
          <c:x val="0.35721822121638597"/>
          <c:y val="0"/>
        </c:manualLayout>
      </c:layout>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1442190509769109E-2"/>
          <c:y val="0.20717209793176231"/>
          <c:w val="0.91609060292835987"/>
          <c:h val="0.63569632738647452"/>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5AED-4B3B-B5B6-6E3219C8A8A6}"/>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5AED-4B3B-B5B6-6E3219C8A8A6}"/>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5AED-4B3B-B5B6-6E3219C8A8A6}"/>
              </c:ext>
            </c:extLst>
          </c:dPt>
          <c:dLbls>
            <c:dLbl>
              <c:idx val="1"/>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5AED-4B3B-B5B6-6E3219C8A8A6}"/>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 Case'!$AR$79:$AR$81</c:f>
              <c:strCache>
                <c:ptCount val="3"/>
                <c:pt idx="0">
                  <c:v>CM &gt; $25k</c:v>
                </c:pt>
                <c:pt idx="1">
                  <c:v>$25k &gt; CM &gt; 0</c:v>
                </c:pt>
                <c:pt idx="2">
                  <c:v>CM &lt; 0</c:v>
                </c:pt>
              </c:strCache>
            </c:strRef>
          </c:cat>
          <c:val>
            <c:numRef>
              <c:f>'Base Case'!$AT$107:$AT$109</c:f>
              <c:numCache>
                <c:formatCode>_(* #,##0_);_(* \(#,##0\);_(* "-"??_);_(@_)</c:formatCode>
                <c:ptCount val="3"/>
                <c:pt idx="0">
                  <c:v>3</c:v>
                </c:pt>
                <c:pt idx="1">
                  <c:v>5</c:v>
                </c:pt>
                <c:pt idx="2">
                  <c:v>1</c:v>
                </c:pt>
              </c:numCache>
            </c:numRef>
          </c:val>
          <c:extLst>
            <c:ext xmlns:c16="http://schemas.microsoft.com/office/drawing/2014/chart" uri="{C3380CC4-5D6E-409C-BE32-E72D297353CC}">
              <c16:uniqueId val="{00000006-5AED-4B3B-B5B6-6E3219C8A8A6}"/>
            </c:ext>
          </c:extLst>
        </c:ser>
        <c:dLbls>
          <c:dLblPos val="inEnd"/>
          <c:showLegendKey val="0"/>
          <c:showVal val="0"/>
          <c:showCatName val="0"/>
          <c:showSerName val="0"/>
          <c:showPercent val="1"/>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Entry>
      <c:layout>
        <c:manualLayout>
          <c:xMode val="edge"/>
          <c:yMode val="edge"/>
          <c:x val="8.603508627222535E-2"/>
          <c:y val="0.86164968020958776"/>
          <c:w val="0.84975263645377419"/>
          <c:h val="0.13835031979041212"/>
        </c:manualLayout>
      </c:layout>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Cards Core</a:t>
            </a:r>
          </a:p>
          <a:p>
            <a:pPr>
              <a:defRPr sz="400"/>
            </a:pPr>
            <a:r>
              <a:rPr lang="en-US" sz="400"/>
              <a:t>CM</a:t>
            </a:r>
            <a:r>
              <a:rPr lang="en-US" sz="400" baseline="0"/>
              <a:t> by Volume</a:t>
            </a:r>
            <a:endParaRPr lang="en-US" sz="400"/>
          </a:p>
        </c:rich>
      </c:tx>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1442190509769109E-2"/>
          <c:y val="0.20717209793176231"/>
          <c:w val="0.91609060292835987"/>
          <c:h val="0.63569632738647452"/>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48B1-42CA-9BAD-42B15BB50122}"/>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48B1-42CA-9BAD-42B15BB50122}"/>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48B1-42CA-9BAD-42B15BB50122}"/>
              </c:ext>
            </c:extLst>
          </c:dPt>
          <c:dLbls>
            <c:dLbl>
              <c:idx val="1"/>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48B1-42CA-9BAD-42B15BB50122}"/>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 Case'!$AR$79:$AR$81</c:f>
              <c:strCache>
                <c:ptCount val="3"/>
                <c:pt idx="0">
                  <c:v>CM &gt; $25k</c:v>
                </c:pt>
                <c:pt idx="1">
                  <c:v>$25k &gt; CM &gt; 0</c:v>
                </c:pt>
                <c:pt idx="2">
                  <c:v>CM &lt; 0</c:v>
                </c:pt>
              </c:strCache>
            </c:strRef>
          </c:cat>
          <c:val>
            <c:numRef>
              <c:f>'Base Case'!$AR$107:$AR$109</c:f>
              <c:numCache>
                <c:formatCode>0</c:formatCode>
                <c:ptCount val="3"/>
                <c:pt idx="0">
                  <c:v>9438420.3670000006</c:v>
                </c:pt>
                <c:pt idx="1">
                  <c:v>67546.980000001189</c:v>
                </c:pt>
                <c:pt idx="2">
                  <c:v>4886.3</c:v>
                </c:pt>
              </c:numCache>
            </c:numRef>
          </c:val>
          <c:extLst>
            <c:ext xmlns:c16="http://schemas.microsoft.com/office/drawing/2014/chart" uri="{C3380CC4-5D6E-409C-BE32-E72D297353CC}">
              <c16:uniqueId val="{00000006-48B1-42CA-9BAD-42B15BB50122}"/>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00" b="0" i="0" u="none" strike="noStrike" kern="1200" spc="0" baseline="0">
                <a:solidFill>
                  <a:schemeClr val="tx1">
                    <a:lumMod val="65000"/>
                    <a:lumOff val="35000"/>
                  </a:schemeClr>
                </a:solidFill>
                <a:latin typeface="+mn-lt"/>
                <a:ea typeface="+mn-ea"/>
                <a:cs typeface="+mn-cs"/>
              </a:defRPr>
            </a:pPr>
            <a:r>
              <a:rPr lang="en-US" sz="700"/>
              <a:t>Maintenance Costs</a:t>
            </a:r>
          </a:p>
          <a:p>
            <a:pPr>
              <a:defRPr sz="700"/>
            </a:pPr>
            <a:r>
              <a:rPr lang="en-US" sz="700"/>
              <a:t> as %Replacement</a:t>
            </a:r>
            <a:r>
              <a:rPr lang="en-US" sz="700" baseline="0"/>
              <a:t> Asset Value</a:t>
            </a:r>
            <a:endParaRPr lang="en-US" sz="700"/>
          </a:p>
        </c:rich>
      </c:tx>
      <c:layout>
        <c:manualLayout>
          <c:xMode val="edge"/>
          <c:yMode val="edge"/>
          <c:x val="0.25876435776438261"/>
          <c:y val="2.7978144002625979E-2"/>
        </c:manualLayout>
      </c:layout>
      <c:overlay val="0"/>
      <c:spPr>
        <a:noFill/>
        <a:ln>
          <a:noFill/>
        </a:ln>
        <a:effectLst/>
      </c:spPr>
      <c:txPr>
        <a:bodyPr rot="0" spcFirstLastPara="1" vertOverflow="ellipsis" vert="horz" wrap="square" anchor="ctr" anchorCtr="1"/>
        <a:lstStyle/>
        <a:p>
          <a:pPr>
            <a:defRPr sz="7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rgbClr val="FF0000"/>
            </a:solidFill>
            <a:ln>
              <a:noFill/>
            </a:ln>
            <a:effectLst/>
          </c:spPr>
          <c:invertIfNegative val="0"/>
          <c:cat>
            <c:strRef>
              <c:f>'Exp Org Featherstone'!$N$61:$N$62</c:f>
              <c:strCache>
                <c:ptCount val="2"/>
                <c:pt idx="0">
                  <c:v>Best in Class </c:v>
                </c:pt>
                <c:pt idx="1">
                  <c:v>Gendorf</c:v>
                </c:pt>
              </c:strCache>
            </c:strRef>
          </c:cat>
          <c:val>
            <c:numRef>
              <c:f>'Exp Org Featherstone'!$O$61:$P$61</c:f>
              <c:numCache>
                <c:formatCode>0.00%</c:formatCode>
                <c:ptCount val="2"/>
                <c:pt idx="0">
                  <c:v>1.4999999999999999E-2</c:v>
                </c:pt>
                <c:pt idx="1">
                  <c:v>2.5000000000000001E-2</c:v>
                </c:pt>
              </c:numCache>
            </c:numRef>
          </c:val>
          <c:extLst>
            <c:ext xmlns:c16="http://schemas.microsoft.com/office/drawing/2014/chart" uri="{C3380CC4-5D6E-409C-BE32-E72D297353CC}">
              <c16:uniqueId val="{00000000-FCDA-4E2E-931A-B0162D9821FB}"/>
            </c:ext>
          </c:extLst>
        </c:ser>
        <c:ser>
          <c:idx val="1"/>
          <c:order val="1"/>
          <c:spPr>
            <a:solidFill>
              <a:schemeClr val="accent2">
                <a:lumMod val="20000"/>
                <a:lumOff val="80000"/>
              </a:schemeClr>
            </a:solidFill>
            <a:ln>
              <a:noFill/>
            </a:ln>
            <a:effectLst/>
          </c:spPr>
          <c:invertIfNegative val="0"/>
          <c:cat>
            <c:strRef>
              <c:f>'Exp Org Featherstone'!$N$61:$N$62</c:f>
              <c:strCache>
                <c:ptCount val="2"/>
                <c:pt idx="0">
                  <c:v>Best in Class </c:v>
                </c:pt>
                <c:pt idx="1">
                  <c:v>Gendorf</c:v>
                </c:pt>
              </c:strCache>
            </c:strRef>
          </c:cat>
          <c:val>
            <c:numRef>
              <c:f>'Exp Org Featherstone'!$O$62:$P$62</c:f>
              <c:numCache>
                <c:formatCode>0.00%</c:formatCode>
                <c:ptCount val="2"/>
                <c:pt idx="0">
                  <c:v>5.0000000000000001E-3</c:v>
                </c:pt>
                <c:pt idx="1">
                  <c:v>5.0000000000000001E-3</c:v>
                </c:pt>
              </c:numCache>
            </c:numRef>
          </c:val>
          <c:extLst>
            <c:ext xmlns:c16="http://schemas.microsoft.com/office/drawing/2014/chart" uri="{C3380CC4-5D6E-409C-BE32-E72D297353CC}">
              <c16:uniqueId val="{00000001-FCDA-4E2E-931A-B0162D9821FB}"/>
            </c:ext>
          </c:extLst>
        </c:ser>
        <c:dLbls>
          <c:showLegendKey val="0"/>
          <c:showVal val="0"/>
          <c:showCatName val="0"/>
          <c:showSerName val="0"/>
          <c:showPercent val="0"/>
          <c:showBubbleSize val="0"/>
        </c:dLbls>
        <c:gapWidth val="150"/>
        <c:overlap val="100"/>
        <c:axId val="589664527"/>
        <c:axId val="789386031"/>
      </c:barChart>
      <c:catAx>
        <c:axId val="589664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386031"/>
        <c:crosses val="autoZero"/>
        <c:auto val="1"/>
        <c:lblAlgn val="ctr"/>
        <c:lblOffset val="100"/>
        <c:noMultiLvlLbl val="0"/>
      </c:catAx>
      <c:valAx>
        <c:axId val="78938603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89664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lumMod val="65000"/>
                    <a:lumOff val="35000"/>
                  </a:schemeClr>
                </a:solidFill>
                <a:latin typeface="+mn-lt"/>
                <a:ea typeface="+mn-ea"/>
                <a:cs typeface="+mn-cs"/>
              </a:defRPr>
            </a:pPr>
            <a:r>
              <a:rPr lang="en-US" sz="800"/>
              <a:t>Product Profitability </a:t>
            </a:r>
          </a:p>
          <a:p>
            <a:pPr>
              <a:defRPr sz="800"/>
            </a:pPr>
            <a:r>
              <a:rPr lang="en-US" sz="800"/>
              <a:t>by Volume</a:t>
            </a:r>
          </a:p>
        </c:rich>
      </c:tx>
      <c:overlay val="0"/>
      <c:spPr>
        <a:noFill/>
        <a:ln>
          <a:noFill/>
        </a:ln>
        <a:effectLst/>
      </c:spPr>
      <c:txPr>
        <a:bodyPr rot="0" spcFirstLastPara="1" vertOverflow="ellipsis" vert="horz" wrap="square" anchor="ctr" anchorCtr="1"/>
        <a:lstStyle/>
        <a:p>
          <a:pPr>
            <a:defRPr sz="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176725674305019"/>
          <c:y val="0.24310115387224868"/>
          <c:w val="0.46175954015647452"/>
          <c:h val="0.59172667347269126"/>
        </c:manualLayout>
      </c:layout>
      <c:pieChart>
        <c:varyColors val="1"/>
        <c:ser>
          <c:idx val="0"/>
          <c:order val="0"/>
          <c:dPt>
            <c:idx val="0"/>
            <c:bubble3D val="0"/>
            <c:spPr>
              <a:solidFill>
                <a:srgbClr val="00B050"/>
              </a:solidFill>
              <a:ln w="19050">
                <a:solidFill>
                  <a:schemeClr val="lt1"/>
                </a:solidFill>
              </a:ln>
              <a:effectLst/>
            </c:spPr>
            <c:extLst>
              <c:ext xmlns:c16="http://schemas.microsoft.com/office/drawing/2014/chart" uri="{C3380CC4-5D6E-409C-BE32-E72D297353CC}">
                <c16:uniqueId val="{00000001-FCC1-4943-A043-356E489BF18D}"/>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3-FCC1-4943-A043-356E489BF18D}"/>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FCC1-4943-A043-356E489BF18D}"/>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FCC1-4943-A043-356E489BF18D}"/>
                </c:ext>
              </c:extLst>
            </c:dLbl>
            <c:dLbl>
              <c:idx val="2"/>
              <c:layout>
                <c:manualLayout>
                  <c:x val="0.13510918272992389"/>
                  <c:y val="0.1207682980464318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C1-4943-A043-356E489BF18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'All Products Analysis'!$R$3:$R$5</c:f>
              <c:strCache>
                <c:ptCount val="3"/>
                <c:pt idx="0">
                  <c:v>High Margin</c:v>
                </c:pt>
                <c:pt idx="1">
                  <c:v>Low to Zero</c:v>
                </c:pt>
                <c:pt idx="2">
                  <c:v>Negative Margin</c:v>
                </c:pt>
              </c:strCache>
            </c:strRef>
          </c:cat>
          <c:val>
            <c:numRef>
              <c:f>'All Products Analysis'!$M$3:$M$5</c:f>
              <c:numCache>
                <c:formatCode>0%</c:formatCode>
                <c:ptCount val="3"/>
                <c:pt idx="0">
                  <c:v>0.69876658494544686</c:v>
                </c:pt>
                <c:pt idx="1">
                  <c:v>9.0434834524257018E-2</c:v>
                </c:pt>
                <c:pt idx="2">
                  <c:v>0.21079858053029604</c:v>
                </c:pt>
              </c:numCache>
            </c:numRef>
          </c:val>
          <c:extLst>
            <c:ext xmlns:c16="http://schemas.microsoft.com/office/drawing/2014/chart" uri="{C3380CC4-5D6E-409C-BE32-E72D297353CC}">
              <c16:uniqueId val="{00000006-FCC1-4943-A043-356E489BF18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a:t>Product Profitability</a:t>
            </a:r>
          </a:p>
          <a:p>
            <a:pPr>
              <a:defRPr sz="900"/>
            </a:pPr>
            <a:r>
              <a:rPr lang="en-US" sz="900"/>
              <a:t>by</a:t>
            </a:r>
            <a:r>
              <a:rPr lang="en-US" sz="900" baseline="0"/>
              <a:t> Number of Products</a:t>
            </a:r>
            <a:endParaRPr lang="en-US" sz="900"/>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46195938312609"/>
          <c:y val="0.24008631192431032"/>
          <c:w val="0.57007472662405922"/>
          <c:h val="0.55494328179027752"/>
        </c:manualLayout>
      </c:layout>
      <c:pieChart>
        <c:varyColors val="1"/>
        <c:ser>
          <c:idx val="0"/>
          <c:order val="0"/>
          <c:dPt>
            <c:idx val="0"/>
            <c:bubble3D val="0"/>
            <c:spPr>
              <a:solidFill>
                <a:srgbClr val="00B050"/>
              </a:solidFill>
              <a:ln w="19050">
                <a:solidFill>
                  <a:schemeClr val="lt1"/>
                </a:solidFill>
              </a:ln>
              <a:effectLst/>
            </c:spPr>
            <c:extLst>
              <c:ext xmlns:c16="http://schemas.microsoft.com/office/drawing/2014/chart" uri="{C3380CC4-5D6E-409C-BE32-E72D297353CC}">
                <c16:uniqueId val="{00000001-16C5-4A16-81FF-D05382721663}"/>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3-16C5-4A16-81FF-D05382721663}"/>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16C5-4A16-81FF-D05382721663}"/>
              </c:ext>
            </c:extLst>
          </c:dPt>
          <c:dLbls>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16C5-4A16-81FF-D05382721663}"/>
                </c:ext>
              </c:extLst>
            </c:dLbl>
            <c:dLbl>
              <c:idx val="1"/>
              <c:layout>
                <c:manualLayout>
                  <c:x val="1.7539359740085254E-2"/>
                  <c:y val="-0.210374182943994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C5-4A16-81FF-D05382721663}"/>
                </c:ext>
              </c:extLst>
            </c:dLbl>
            <c:dLbl>
              <c:idx val="2"/>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16C5-4A16-81FF-D05382721663}"/>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'All Products Analysis'!$R$3:$R$5</c:f>
              <c:strCache>
                <c:ptCount val="3"/>
                <c:pt idx="0">
                  <c:v>High Margin</c:v>
                </c:pt>
                <c:pt idx="1">
                  <c:v>Low to Zero</c:v>
                </c:pt>
                <c:pt idx="2">
                  <c:v>Negative Margin</c:v>
                </c:pt>
              </c:strCache>
            </c:strRef>
          </c:cat>
          <c:val>
            <c:numRef>
              <c:f>'All Products Analysis'!$P$3:$P$5</c:f>
              <c:numCache>
                <c:formatCode>0%</c:formatCode>
                <c:ptCount val="3"/>
                <c:pt idx="0">
                  <c:v>0.20382165605095542</c:v>
                </c:pt>
                <c:pt idx="1">
                  <c:v>0.59872611464968151</c:v>
                </c:pt>
                <c:pt idx="2">
                  <c:v>0.19745222929936307</c:v>
                </c:pt>
              </c:numCache>
            </c:numRef>
          </c:val>
          <c:extLst>
            <c:ext xmlns:c16="http://schemas.microsoft.com/office/drawing/2014/chart" uri="{C3380CC4-5D6E-409C-BE32-E72D297353CC}">
              <c16:uniqueId val="{00000006-16C5-4A16-81FF-D0538272166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Dec  Surfaces</a:t>
            </a:r>
          </a:p>
          <a:p>
            <a:pPr>
              <a:defRPr sz="400"/>
            </a:pPr>
            <a:r>
              <a:rPr lang="en-US" sz="400"/>
              <a:t>CM</a:t>
            </a:r>
            <a:r>
              <a:rPr lang="en-US" sz="400" baseline="0"/>
              <a:t> by Number</a:t>
            </a:r>
            <a:endParaRPr lang="en-US" sz="400"/>
          </a:p>
        </c:rich>
      </c:tx>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119399121199117"/>
          <c:w val="1"/>
          <c:h val="0.58024487583332318"/>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FE8E-4E33-956E-642463BA85D7}"/>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FE8E-4E33-956E-642463BA85D7}"/>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FE8E-4E33-956E-642463BA85D7}"/>
              </c:ext>
            </c:extLst>
          </c:dPt>
          <c:dLbls>
            <c:dLbl>
              <c:idx val="1"/>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FE8E-4E33-956E-642463BA85D7}"/>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Base!$AS$62:$AS$64</c:f>
              <c:numCache>
                <c:formatCode>0%</c:formatCode>
                <c:ptCount val="3"/>
                <c:pt idx="0">
                  <c:v>0.28301886792452829</c:v>
                </c:pt>
                <c:pt idx="1">
                  <c:v>0.37735849056603776</c:v>
                </c:pt>
                <c:pt idx="2">
                  <c:v>0.33962264150943394</c:v>
                </c:pt>
              </c:numCache>
            </c:numRef>
          </c:val>
          <c:extLst>
            <c:ext xmlns:c16="http://schemas.microsoft.com/office/drawing/2014/chart" uri="{C3380CC4-5D6E-409C-BE32-E72D297353CC}">
              <c16:uniqueId val="{00000006-FE8E-4E33-956E-642463BA85D7}"/>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Dec  Surfaces</a:t>
            </a:r>
          </a:p>
          <a:p>
            <a:pPr>
              <a:defRPr sz="400"/>
            </a:pPr>
            <a:r>
              <a:rPr lang="en-US" sz="400"/>
              <a:t>CM</a:t>
            </a:r>
            <a:r>
              <a:rPr lang="en-US" sz="400" baseline="0"/>
              <a:t> by Vol</a:t>
            </a:r>
            <a:endParaRPr lang="en-US" sz="400"/>
          </a:p>
        </c:rich>
      </c:tx>
      <c:layout>
        <c:manualLayout>
          <c:xMode val="edge"/>
          <c:yMode val="edge"/>
          <c:x val="0.38681719512893792"/>
          <c:y val="3.4513495592055916E-2"/>
        </c:manualLayout>
      </c:layout>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9293044035959259"/>
          <c:w val="1"/>
          <c:h val="0.62314752336970514"/>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277A-4E98-9A89-1BA48B4AF72C}"/>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277A-4E98-9A89-1BA48B4AF72C}"/>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277A-4E98-9A89-1BA48B4AF72C}"/>
              </c:ext>
            </c:extLst>
          </c:dPt>
          <c:dLbls>
            <c:dLbl>
              <c:idx val="1"/>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277A-4E98-9A89-1BA48B4AF72C}"/>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Base!$AQ$62:$AQ$64</c:f>
              <c:numCache>
                <c:formatCode>0%</c:formatCode>
                <c:ptCount val="3"/>
                <c:pt idx="0">
                  <c:v>0.8590306159603146</c:v>
                </c:pt>
                <c:pt idx="1">
                  <c:v>7.3076374627915594E-2</c:v>
                </c:pt>
                <c:pt idx="2">
                  <c:v>6.7893009411769858E-2</c:v>
                </c:pt>
              </c:numCache>
            </c:numRef>
          </c:val>
          <c:extLst>
            <c:ext xmlns:c16="http://schemas.microsoft.com/office/drawing/2014/chart" uri="{C3380CC4-5D6E-409C-BE32-E72D297353CC}">
              <c16:uniqueId val="{00000006-277A-4E98-9A89-1BA48B4AF72C}"/>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Shrink Sleeve</a:t>
            </a:r>
          </a:p>
          <a:p>
            <a:pPr>
              <a:defRPr sz="400"/>
            </a:pPr>
            <a:r>
              <a:rPr lang="en-US" sz="400"/>
              <a:t>CM</a:t>
            </a:r>
            <a:r>
              <a:rPr lang="en-US" sz="400" baseline="0"/>
              <a:t> by Vol</a:t>
            </a:r>
            <a:endParaRPr lang="en-US" sz="400"/>
          </a:p>
        </c:rich>
      </c:tx>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3224003429061293"/>
          <c:w val="1"/>
          <c:h val="0.5898109936578797"/>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7C2E-433E-98C6-FEF6A47F963A}"/>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7C2E-433E-98C6-FEF6A47F963A}"/>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7C2E-433E-98C6-FEF6A47F963A}"/>
              </c:ext>
            </c:extLst>
          </c:dPt>
          <c:dLbls>
            <c:dLbl>
              <c:idx val="1"/>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7C2E-433E-98C6-FEF6A47F963A}"/>
                </c:ext>
              </c:extLst>
            </c:dLbl>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Base!$AQ$68:$AQ$70</c:f>
              <c:numCache>
                <c:formatCode>0%</c:formatCode>
                <c:ptCount val="3"/>
                <c:pt idx="0">
                  <c:v>0.58385763828500015</c:v>
                </c:pt>
                <c:pt idx="1">
                  <c:v>4.6222401639002909E-2</c:v>
                </c:pt>
                <c:pt idx="2">
                  <c:v>0.36991996007599698</c:v>
                </c:pt>
              </c:numCache>
            </c:numRef>
          </c:val>
          <c:extLst>
            <c:ext xmlns:c16="http://schemas.microsoft.com/office/drawing/2014/chart" uri="{C3380CC4-5D6E-409C-BE32-E72D297353CC}">
              <c16:uniqueId val="{00000006-7C2E-433E-98C6-FEF6A47F963A}"/>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r>
              <a:rPr lang="en-US" sz="400"/>
              <a:t>Shrink Sleeve</a:t>
            </a:r>
          </a:p>
          <a:p>
            <a:pPr>
              <a:defRPr sz="400"/>
            </a:pPr>
            <a:r>
              <a:rPr lang="en-US" sz="400"/>
              <a:t>CM</a:t>
            </a:r>
            <a:r>
              <a:rPr lang="en-US" sz="400" baseline="0"/>
              <a:t> by Number</a:t>
            </a:r>
            <a:endParaRPr lang="en-US" sz="400"/>
          </a:p>
        </c:rich>
      </c:tx>
      <c:overlay val="0"/>
      <c:spPr>
        <a:noFill/>
        <a:ln>
          <a:noFill/>
        </a:ln>
        <a:effectLst/>
      </c:spPr>
      <c:txPr>
        <a:bodyPr rot="0" spcFirstLastPara="1" vertOverflow="ellipsis" vert="horz" wrap="square" anchor="ctr" anchorCtr="1"/>
        <a:lstStyle/>
        <a:p>
          <a:pPr>
            <a:defRPr sz="4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5970062479279016"/>
          <c:w val="1"/>
          <c:h val="0.56723057210139893"/>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5E31-441A-A9D0-C6ED629CEEE8}"/>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5E31-441A-A9D0-C6ED629CEEE8}"/>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5E31-441A-A9D0-C6ED629CEEE8}"/>
              </c:ext>
            </c:extLst>
          </c:dPt>
          <c:dLbls>
            <c:dLbl>
              <c:idx val="1"/>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5E31-441A-A9D0-C6ED629CEEE8}"/>
                </c:ext>
              </c:extLst>
            </c:dLbl>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Base!$AR$68:$AR$70</c:f>
              <c:numCache>
                <c:formatCode>_(* #,##0_);_(* \(#,##0\);_(* "-"??_);_(@_)</c:formatCode>
                <c:ptCount val="3"/>
                <c:pt idx="0">
                  <c:v>6</c:v>
                </c:pt>
                <c:pt idx="1">
                  <c:v>7</c:v>
                </c:pt>
                <c:pt idx="2">
                  <c:v>24</c:v>
                </c:pt>
              </c:numCache>
            </c:numRef>
          </c:val>
          <c:extLst>
            <c:ext xmlns:c16="http://schemas.microsoft.com/office/drawing/2014/chart" uri="{C3380CC4-5D6E-409C-BE32-E72D297353CC}">
              <c16:uniqueId val="{00000006-5E31-441A-A9D0-C6ED629CEEE8}"/>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00" b="1" i="0" u="none" strike="noStrike" kern="1200" baseline="0">
                <a:solidFill>
                  <a:schemeClr val="dk1">
                    <a:lumMod val="65000"/>
                    <a:lumOff val="35000"/>
                  </a:schemeClr>
                </a:solidFill>
                <a:latin typeface="+mn-lt"/>
                <a:ea typeface="+mn-ea"/>
                <a:cs typeface="+mn-cs"/>
              </a:defRPr>
            </a:pPr>
            <a:r>
              <a:rPr lang="en-US" sz="500"/>
              <a:t>Cards Core</a:t>
            </a:r>
          </a:p>
          <a:p>
            <a:pPr>
              <a:defRPr sz="500"/>
            </a:pPr>
            <a:r>
              <a:rPr lang="en-US" sz="500"/>
              <a:t>CM</a:t>
            </a:r>
            <a:r>
              <a:rPr lang="en-US" sz="500" baseline="0"/>
              <a:t> By Vol</a:t>
            </a:r>
            <a:endParaRPr lang="en-US" sz="500"/>
          </a:p>
        </c:rich>
      </c:tx>
      <c:layout>
        <c:manualLayout>
          <c:xMode val="edge"/>
          <c:yMode val="edge"/>
          <c:x val="0.2757938500662292"/>
          <c:y val="0"/>
        </c:manualLayout>
      </c:layout>
      <c:overlay val="0"/>
      <c:spPr>
        <a:noFill/>
        <a:ln>
          <a:noFill/>
        </a:ln>
        <a:effectLst/>
      </c:spPr>
      <c:txPr>
        <a:bodyPr rot="0" spcFirstLastPara="1" vertOverflow="ellipsis" vert="horz" wrap="square" anchor="ctr" anchorCtr="1"/>
        <a:lstStyle/>
        <a:p>
          <a:pPr>
            <a:defRPr sz="5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2222171028647222E-2"/>
          <c:y val="0.23745262789230054"/>
          <c:w val="0.93888888888888888"/>
          <c:h val="0.64884186351706041"/>
        </c:manualLayout>
      </c:layout>
      <c:pie3DChart>
        <c:varyColors val="1"/>
        <c:ser>
          <c:idx val="0"/>
          <c:order val="0"/>
          <c:spPr>
            <a:solidFill>
              <a:srgbClr val="C00000"/>
            </a:solidFill>
          </c:spPr>
          <c:dPt>
            <c:idx val="0"/>
            <c:bubble3D val="0"/>
            <c:spPr>
              <a:solidFill>
                <a:srgbClr val="0066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1E2F-4411-AEE9-3DBCDD056958}"/>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1E2F-4411-AEE9-3DBCDD056958}"/>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1E2F-4411-AEE9-3DBCDD056958}"/>
              </c:ext>
            </c:extLst>
          </c:dPt>
          <c:dLbls>
            <c:dLbl>
              <c:idx val="1"/>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3-1E2F-4411-AEE9-3DBCDD056958}"/>
                </c:ext>
              </c:extLst>
            </c:dLbl>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Base!$AQ$44:$AQ$46</c:f>
              <c:numCache>
                <c:formatCode>0%</c:formatCode>
                <c:ptCount val="3"/>
                <c:pt idx="0">
                  <c:v>0.17437283236988302</c:v>
                </c:pt>
                <c:pt idx="1">
                  <c:v>5.3882255066179982E-2</c:v>
                </c:pt>
                <c:pt idx="2">
                  <c:v>0.77174491256393707</c:v>
                </c:pt>
              </c:numCache>
            </c:numRef>
          </c:val>
          <c:extLst>
            <c:ext xmlns:c16="http://schemas.microsoft.com/office/drawing/2014/chart" uri="{C3380CC4-5D6E-409C-BE32-E72D297353CC}">
              <c16:uniqueId val="{00000006-1E2F-4411-AEE9-3DBCDD056958}"/>
            </c:ext>
          </c:extLst>
        </c:ser>
        <c:dLbls>
          <c:dLblPos val="inEnd"/>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4.9999715754586296E-2"/>
          <c:y val="0.88270054925385355"/>
          <c:w val="0.89999962100611508"/>
          <c:h val="0.11729945074614653"/>
        </c:manualLayout>
      </c:layout>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00" b="1" i="0" u="none" strike="noStrike" kern="1200" baseline="0">
                <a:solidFill>
                  <a:schemeClr val="dk1">
                    <a:lumMod val="65000"/>
                    <a:lumOff val="35000"/>
                  </a:schemeClr>
                </a:solidFill>
                <a:latin typeface="+mn-lt"/>
                <a:ea typeface="+mn-ea"/>
                <a:cs typeface="+mn-cs"/>
              </a:defRPr>
            </a:pPr>
            <a:r>
              <a:rPr lang="en-US" sz="500"/>
              <a:t>Cards</a:t>
            </a:r>
            <a:r>
              <a:rPr lang="en-US" sz="500" baseline="0"/>
              <a:t> Core</a:t>
            </a:r>
          </a:p>
          <a:p>
            <a:pPr>
              <a:defRPr sz="500"/>
            </a:pPr>
            <a:r>
              <a:rPr lang="en-US" sz="500" baseline="0"/>
              <a:t>By Number of Products</a:t>
            </a:r>
            <a:endParaRPr lang="en-US" sz="500"/>
          </a:p>
        </c:rich>
      </c:tx>
      <c:layout>
        <c:manualLayout>
          <c:xMode val="edge"/>
          <c:yMode val="edge"/>
          <c:x val="0.19137780210216543"/>
          <c:y val="9.5121324628109322E-2"/>
        </c:manualLayout>
      </c:layout>
      <c:overlay val="0"/>
      <c:spPr>
        <a:noFill/>
        <a:ln>
          <a:noFill/>
        </a:ln>
        <a:effectLst/>
      </c:spPr>
      <c:txPr>
        <a:bodyPr rot="0" spcFirstLastPara="1" vertOverflow="ellipsis" vert="horz" wrap="square" anchor="ctr" anchorCtr="1"/>
        <a:lstStyle/>
        <a:p>
          <a:pPr>
            <a:defRPr sz="5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581460388309314"/>
          <c:w val="0.89569783654036572"/>
          <c:h val="0.51124638302432746"/>
        </c:manualLayout>
      </c:layout>
      <c:pie3DChart>
        <c:varyColors val="1"/>
        <c:ser>
          <c:idx val="0"/>
          <c:order val="0"/>
          <c:dPt>
            <c:idx val="0"/>
            <c:bubble3D val="0"/>
            <c:spPr>
              <a:solidFill>
                <a:srgbClr val="00B05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6234-4153-9E8E-2B8086D1140F}"/>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6234-4153-9E8E-2B8086D1140F}"/>
              </c:ext>
            </c:extLst>
          </c:dPt>
          <c:dPt>
            <c:idx val="2"/>
            <c:bubble3D val="0"/>
            <c:spPr>
              <a:solidFill>
                <a:srgbClr val="C0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6234-4153-9E8E-2B8086D1140F}"/>
              </c:ext>
            </c:extLst>
          </c:dPt>
          <c:dLbls>
            <c:dLbl>
              <c:idx val="1"/>
              <c:spPr>
                <a:noFill/>
                <a:ln>
                  <a:noFill/>
                </a:ln>
                <a:effectLst/>
              </c:spPr>
              <c:txPr>
                <a:bodyPr rot="0" spcFirstLastPara="1" vertOverflow="ellipsis" vert="horz" wrap="square" lIns="38100" tIns="19050" rIns="38100" bIns="19050" anchor="ctr" anchorCtr="1">
                  <a:noAutofit/>
                </a:bodyPr>
                <a:lstStyle/>
                <a:p>
                  <a:pPr>
                    <a:defRPr sz="500"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15:layout>
                    <c:manualLayout>
                      <c:w val="0.27869470704639543"/>
                      <c:h val="0.10306398950023821"/>
                    </c:manualLayout>
                  </c15:layout>
                </c:ext>
                <c:ext xmlns:c16="http://schemas.microsoft.com/office/drawing/2014/chart" uri="{C3380CC4-5D6E-409C-BE32-E72D297353CC}">
                  <c16:uniqueId val="{00000003-6234-4153-9E8E-2B8086D1140F}"/>
                </c:ext>
              </c:extLst>
            </c:dLbl>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Base!$AP$40:$AP$42</c:f>
              <c:strCache>
                <c:ptCount val="3"/>
                <c:pt idx="0">
                  <c:v>CM &gt; $25k</c:v>
                </c:pt>
                <c:pt idx="1">
                  <c:v>$25k &gt; CM &gt; 0</c:v>
                </c:pt>
                <c:pt idx="2">
                  <c:v>CM &lt; 0</c:v>
                </c:pt>
              </c:strCache>
            </c:strRef>
          </c:cat>
          <c:val>
            <c:numRef>
              <c:f>Base!$AS$44:$AS$46</c:f>
              <c:numCache>
                <c:formatCode>0%</c:formatCode>
                <c:ptCount val="3"/>
                <c:pt idx="0">
                  <c:v>0.24</c:v>
                </c:pt>
                <c:pt idx="1">
                  <c:v>0.4</c:v>
                </c:pt>
                <c:pt idx="2">
                  <c:v>0.36</c:v>
                </c:pt>
              </c:numCache>
            </c:numRef>
          </c:val>
          <c:extLst>
            <c:ext xmlns:c16="http://schemas.microsoft.com/office/drawing/2014/chart" uri="{C3380CC4-5D6E-409C-BE32-E72D297353CC}">
              <c16:uniqueId val="{00000006-6234-4153-9E8E-2B8086D1140F}"/>
            </c:ext>
          </c:extLst>
        </c:ser>
        <c:dLbls>
          <c:dLblPos val="inEnd"/>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5.6326907807081696E-2"/>
          <c:y val="0.77906630395285437"/>
          <c:w val="0.88734618438583668"/>
          <c:h val="0.10483683591872306"/>
        </c:manualLayout>
      </c:layout>
      <c:overlay val="0"/>
      <c:spPr>
        <a:noFill/>
        <a:ln>
          <a:noFill/>
        </a:ln>
        <a:effectLst/>
      </c:spPr>
      <c:txPr>
        <a:bodyPr rot="0" spcFirstLastPara="1" vertOverflow="ellipsis" vert="horz" wrap="square" anchor="ctr" anchorCtr="1"/>
        <a:lstStyle/>
        <a:p>
          <a:pPr rtl="0">
            <a:defRPr sz="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3172" tIns="46586" rIns="93172" bIns="46586" rtlCol="0"/>
          <a:lstStyle>
            <a:lvl1pPr algn="r">
              <a:defRPr sz="1200"/>
            </a:lvl1pPr>
          </a:lstStyle>
          <a:p>
            <a:fld id="{996929D2-D302-4986-8CD0-6FCBEAC3EE6D}" type="datetimeFigureOut">
              <a:rPr lang="en-US" smtClean="0"/>
              <a:t>3/29/2020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200"/>
            </a:lvl1pPr>
          </a:lstStyle>
          <a:p>
            <a:fld id="{64C95E47-63F3-432E-B3F7-23DE873DE068}" type="slidenum">
              <a:rPr lang="en-US" smtClean="0"/>
              <a:t>‹#›</a:t>
            </a:fld>
            <a:endParaRPr lang="en-US"/>
          </a:p>
        </p:txBody>
      </p:sp>
    </p:spTree>
    <p:extLst>
      <p:ext uri="{BB962C8B-B14F-4D97-AF65-F5344CB8AC3E}">
        <p14:creationId xmlns:p14="http://schemas.microsoft.com/office/powerpoint/2010/main" val="73817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066CEC5C-97FD-48CD-BED2-15B416AABA70}" type="datetimeFigureOut">
              <a:rPr lang="en-US" smtClean="0"/>
              <a:t>3/29/2020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69323351-D6F6-4B35-8A12-0F8120F1A37A}" type="slidenum">
              <a:rPr lang="en-US" smtClean="0"/>
              <a:t>‹#›</a:t>
            </a:fld>
            <a:endParaRPr lang="en-US"/>
          </a:p>
        </p:txBody>
      </p:sp>
    </p:spTree>
    <p:extLst>
      <p:ext uri="{BB962C8B-B14F-4D97-AF65-F5344CB8AC3E}">
        <p14:creationId xmlns:p14="http://schemas.microsoft.com/office/powerpoint/2010/main" val="4226016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323351-D6F6-4B35-8A12-0F8120F1A37A}" type="slidenum">
              <a:rPr lang="en-US" smtClean="0"/>
              <a:t>1</a:t>
            </a:fld>
            <a:endParaRPr lang="en-US"/>
          </a:p>
        </p:txBody>
      </p:sp>
    </p:spTree>
    <p:extLst>
      <p:ext uri="{BB962C8B-B14F-4D97-AF65-F5344CB8AC3E}">
        <p14:creationId xmlns:p14="http://schemas.microsoft.com/office/powerpoint/2010/main" val="211419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17</a:t>
            </a:fld>
            <a:endParaRPr lang="en-US"/>
          </a:p>
        </p:txBody>
      </p:sp>
    </p:spTree>
    <p:extLst>
      <p:ext uri="{BB962C8B-B14F-4D97-AF65-F5344CB8AC3E}">
        <p14:creationId xmlns:p14="http://schemas.microsoft.com/office/powerpoint/2010/main" val="194320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18</a:t>
            </a:fld>
            <a:endParaRPr lang="en-US"/>
          </a:p>
        </p:txBody>
      </p:sp>
    </p:spTree>
    <p:extLst>
      <p:ext uri="{BB962C8B-B14F-4D97-AF65-F5344CB8AC3E}">
        <p14:creationId xmlns:p14="http://schemas.microsoft.com/office/powerpoint/2010/main" val="1170279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19</a:t>
            </a:fld>
            <a:endParaRPr lang="en-US"/>
          </a:p>
        </p:txBody>
      </p:sp>
    </p:spTree>
    <p:extLst>
      <p:ext uri="{BB962C8B-B14F-4D97-AF65-F5344CB8AC3E}">
        <p14:creationId xmlns:p14="http://schemas.microsoft.com/office/powerpoint/2010/main" val="3852019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20</a:t>
            </a:fld>
            <a:endParaRPr lang="en-US"/>
          </a:p>
        </p:txBody>
      </p:sp>
    </p:spTree>
    <p:extLst>
      <p:ext uri="{BB962C8B-B14F-4D97-AF65-F5344CB8AC3E}">
        <p14:creationId xmlns:p14="http://schemas.microsoft.com/office/powerpoint/2010/main" val="421415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21</a:t>
            </a:fld>
            <a:endParaRPr lang="en-US"/>
          </a:p>
        </p:txBody>
      </p:sp>
    </p:spTree>
    <p:extLst>
      <p:ext uri="{BB962C8B-B14F-4D97-AF65-F5344CB8AC3E}">
        <p14:creationId xmlns:p14="http://schemas.microsoft.com/office/powerpoint/2010/main" val="455881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22</a:t>
            </a:fld>
            <a:endParaRPr lang="en-US"/>
          </a:p>
        </p:txBody>
      </p:sp>
    </p:spTree>
    <p:extLst>
      <p:ext uri="{BB962C8B-B14F-4D97-AF65-F5344CB8AC3E}">
        <p14:creationId xmlns:p14="http://schemas.microsoft.com/office/powerpoint/2010/main" val="257810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23</a:t>
            </a:fld>
            <a:endParaRPr lang="en-US"/>
          </a:p>
        </p:txBody>
      </p:sp>
    </p:spTree>
    <p:extLst>
      <p:ext uri="{BB962C8B-B14F-4D97-AF65-F5344CB8AC3E}">
        <p14:creationId xmlns:p14="http://schemas.microsoft.com/office/powerpoint/2010/main" val="3431513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24</a:t>
            </a:fld>
            <a:endParaRPr lang="en-US"/>
          </a:p>
        </p:txBody>
      </p:sp>
    </p:spTree>
    <p:extLst>
      <p:ext uri="{BB962C8B-B14F-4D97-AF65-F5344CB8AC3E}">
        <p14:creationId xmlns:p14="http://schemas.microsoft.com/office/powerpoint/2010/main" val="456620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26</a:t>
            </a:fld>
            <a:endParaRPr lang="en-US"/>
          </a:p>
        </p:txBody>
      </p:sp>
    </p:spTree>
    <p:extLst>
      <p:ext uri="{BB962C8B-B14F-4D97-AF65-F5344CB8AC3E}">
        <p14:creationId xmlns:p14="http://schemas.microsoft.com/office/powerpoint/2010/main" val="968673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3351-D6F6-4B35-8A12-0F8120F1A37A}" type="slidenum">
              <a:rPr lang="en-US" smtClean="0"/>
              <a:t>27</a:t>
            </a:fld>
            <a:endParaRPr lang="en-US"/>
          </a:p>
        </p:txBody>
      </p:sp>
    </p:spTree>
    <p:extLst>
      <p:ext uri="{BB962C8B-B14F-4D97-AF65-F5344CB8AC3E}">
        <p14:creationId xmlns:p14="http://schemas.microsoft.com/office/powerpoint/2010/main" val="219041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2</a:t>
            </a:fld>
            <a:endParaRPr lang="en-US"/>
          </a:p>
        </p:txBody>
      </p:sp>
    </p:spTree>
    <p:extLst>
      <p:ext uri="{BB962C8B-B14F-4D97-AF65-F5344CB8AC3E}">
        <p14:creationId xmlns:p14="http://schemas.microsoft.com/office/powerpoint/2010/main" val="1641780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3351-D6F6-4B35-8A12-0F8120F1A37A}" type="slidenum">
              <a:rPr lang="en-US" smtClean="0"/>
              <a:t>30</a:t>
            </a:fld>
            <a:endParaRPr lang="en-US"/>
          </a:p>
        </p:txBody>
      </p:sp>
    </p:spTree>
    <p:extLst>
      <p:ext uri="{BB962C8B-B14F-4D97-AF65-F5344CB8AC3E}">
        <p14:creationId xmlns:p14="http://schemas.microsoft.com/office/powerpoint/2010/main" val="3042755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3351-D6F6-4B35-8A12-0F8120F1A37A}" type="slidenum">
              <a:rPr lang="en-US" smtClean="0"/>
              <a:t>33</a:t>
            </a:fld>
            <a:endParaRPr lang="en-US"/>
          </a:p>
        </p:txBody>
      </p:sp>
    </p:spTree>
    <p:extLst>
      <p:ext uri="{BB962C8B-B14F-4D97-AF65-F5344CB8AC3E}">
        <p14:creationId xmlns:p14="http://schemas.microsoft.com/office/powerpoint/2010/main" val="1160377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3351-D6F6-4B35-8A12-0F8120F1A37A}" type="slidenum">
              <a:rPr lang="en-US" smtClean="0"/>
              <a:t>34</a:t>
            </a:fld>
            <a:endParaRPr lang="en-US"/>
          </a:p>
        </p:txBody>
      </p:sp>
    </p:spTree>
    <p:extLst>
      <p:ext uri="{BB962C8B-B14F-4D97-AF65-F5344CB8AC3E}">
        <p14:creationId xmlns:p14="http://schemas.microsoft.com/office/powerpoint/2010/main" val="291031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3351-D6F6-4B35-8A12-0F8120F1A37A}" type="slidenum">
              <a:rPr lang="en-US" smtClean="0"/>
              <a:t>35</a:t>
            </a:fld>
            <a:endParaRPr lang="en-US"/>
          </a:p>
        </p:txBody>
      </p:sp>
    </p:spTree>
    <p:extLst>
      <p:ext uri="{BB962C8B-B14F-4D97-AF65-F5344CB8AC3E}">
        <p14:creationId xmlns:p14="http://schemas.microsoft.com/office/powerpoint/2010/main" val="410338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3</a:t>
            </a:fld>
            <a:endParaRPr lang="en-US"/>
          </a:p>
        </p:txBody>
      </p:sp>
    </p:spTree>
    <p:extLst>
      <p:ext uri="{BB962C8B-B14F-4D97-AF65-F5344CB8AC3E}">
        <p14:creationId xmlns:p14="http://schemas.microsoft.com/office/powerpoint/2010/main" val="28044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9323351-D6F6-4B35-8A12-0F8120F1A37A}" type="slidenum">
              <a:rPr lang="en-US" smtClean="0"/>
              <a:t>4</a:t>
            </a:fld>
            <a:endParaRPr lang="en-US"/>
          </a:p>
        </p:txBody>
      </p:sp>
    </p:spTree>
    <p:extLst>
      <p:ext uri="{BB962C8B-B14F-4D97-AF65-F5344CB8AC3E}">
        <p14:creationId xmlns:p14="http://schemas.microsoft.com/office/powerpoint/2010/main" val="342102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5</a:t>
            </a:fld>
            <a:endParaRPr lang="en-US"/>
          </a:p>
        </p:txBody>
      </p:sp>
    </p:spTree>
    <p:extLst>
      <p:ext uri="{BB962C8B-B14F-4D97-AF65-F5344CB8AC3E}">
        <p14:creationId xmlns:p14="http://schemas.microsoft.com/office/powerpoint/2010/main" val="147726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23351-D6F6-4B35-8A12-0F8120F1A37A}" type="slidenum">
              <a:rPr lang="en-US" smtClean="0"/>
              <a:t>13</a:t>
            </a:fld>
            <a:endParaRPr lang="en-US"/>
          </a:p>
        </p:txBody>
      </p:sp>
    </p:spTree>
    <p:extLst>
      <p:ext uri="{BB962C8B-B14F-4D97-AF65-F5344CB8AC3E}">
        <p14:creationId xmlns:p14="http://schemas.microsoft.com/office/powerpoint/2010/main" val="41419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14</a:t>
            </a:fld>
            <a:endParaRPr lang="en-US"/>
          </a:p>
        </p:txBody>
      </p:sp>
    </p:spTree>
    <p:extLst>
      <p:ext uri="{BB962C8B-B14F-4D97-AF65-F5344CB8AC3E}">
        <p14:creationId xmlns:p14="http://schemas.microsoft.com/office/powerpoint/2010/main" val="274271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15</a:t>
            </a:fld>
            <a:endParaRPr lang="en-US"/>
          </a:p>
        </p:txBody>
      </p:sp>
    </p:spTree>
    <p:extLst>
      <p:ext uri="{BB962C8B-B14F-4D97-AF65-F5344CB8AC3E}">
        <p14:creationId xmlns:p14="http://schemas.microsoft.com/office/powerpoint/2010/main" val="40430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23351-D6F6-4B35-8A12-0F8120F1A37A}" type="slidenum">
              <a:rPr lang="en-US" smtClean="0"/>
              <a:t>16</a:t>
            </a:fld>
            <a:endParaRPr lang="en-US"/>
          </a:p>
        </p:txBody>
      </p:sp>
    </p:spTree>
    <p:extLst>
      <p:ext uri="{BB962C8B-B14F-4D97-AF65-F5344CB8AC3E}">
        <p14:creationId xmlns:p14="http://schemas.microsoft.com/office/powerpoint/2010/main" val="2517090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635500" y="2358571"/>
            <a:ext cx="4073525" cy="3429454"/>
          </a:xfrm>
          <a:prstGeom prst="rect">
            <a:avLst/>
          </a:prstGeom>
        </p:spPr>
        <p:txBody>
          <a:bodyPr vert="horz"/>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Title, place and date of presentation and must be </a:t>
            </a:r>
          </a:p>
          <a:p>
            <a:pPr lvl="0"/>
            <a:r>
              <a:rPr lang="en-US" dirty="0"/>
              <a:t>used on all internal and </a:t>
            </a:r>
          </a:p>
          <a:p>
            <a:pPr lvl="0"/>
            <a:r>
              <a:rPr lang="en-US" dirty="0"/>
              <a:t>external presentations.</a:t>
            </a:r>
          </a:p>
        </p:txBody>
      </p:sp>
    </p:spTree>
    <p:extLst>
      <p:ext uri="{BB962C8B-B14F-4D97-AF65-F5344CB8AC3E}">
        <p14:creationId xmlns:p14="http://schemas.microsoft.com/office/powerpoint/2010/main" val="230581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517321" y="-3402"/>
            <a:ext cx="6503965"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6"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Wipes content here</a:t>
            </a:r>
          </a:p>
        </p:txBody>
      </p:sp>
    </p:spTree>
    <p:extLst>
      <p:ext uri="{BB962C8B-B14F-4D97-AF65-F5344CB8AC3E}">
        <p14:creationId xmlns:p14="http://schemas.microsoft.com/office/powerpoint/2010/main" val="349950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193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17321" y="-3402"/>
            <a:ext cx="6503965"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7"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Filtration content here</a:t>
            </a:r>
          </a:p>
        </p:txBody>
      </p:sp>
    </p:spTree>
    <p:extLst>
      <p:ext uri="{BB962C8B-B14F-4D97-AF65-F5344CB8AC3E}">
        <p14:creationId xmlns:p14="http://schemas.microsoft.com/office/powerpoint/2010/main" val="1235309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635500" y="2358571"/>
            <a:ext cx="4073525" cy="3429454"/>
          </a:xfrm>
          <a:prstGeom prst="rect">
            <a:avLst/>
          </a:prstGeom>
        </p:spPr>
        <p:txBody>
          <a:bodyPr vert="horz"/>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Title, place and date of presentation and must be </a:t>
            </a:r>
          </a:p>
          <a:p>
            <a:pPr lvl="0"/>
            <a:r>
              <a:rPr lang="en-US" dirty="0"/>
              <a:t>used on all internal and </a:t>
            </a:r>
          </a:p>
          <a:p>
            <a:pPr lvl="0"/>
            <a:r>
              <a:rPr lang="en-US" dirty="0"/>
              <a:t>external presentations.</a:t>
            </a:r>
          </a:p>
        </p:txBody>
      </p:sp>
    </p:spTree>
    <p:extLst>
      <p:ext uri="{BB962C8B-B14F-4D97-AF65-F5344CB8AC3E}">
        <p14:creationId xmlns:p14="http://schemas.microsoft.com/office/powerpoint/2010/main" val="552990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D706B65-781A-46D8-84B0-AF5AF0AE46D4}" type="datetimeFigureOut">
              <a:rPr lang="en-US"/>
              <a:pPr>
                <a:defRPr/>
              </a:pPr>
              <a:t>3/29/2020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t>Confidential</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4A95030-BB40-40A9-A7E7-93BF90AA655C}" type="slidenum">
              <a:rPr lang="en-US"/>
              <a:pPr>
                <a:defRPr/>
              </a:pPr>
              <a:t>‹#›</a:t>
            </a:fld>
            <a:fld id="{14EE6FF7-6C5A-457E-A86D-24E79037AF03}" type="slidenum">
              <a:rPr lang="en-US"/>
              <a:pPr>
                <a:defRPr/>
              </a:pPr>
              <a:t>‹#›</a:t>
            </a:fld>
            <a:endParaRPr lang="en-US" dirty="0"/>
          </a:p>
        </p:txBody>
      </p:sp>
    </p:spTree>
    <p:extLst>
      <p:ext uri="{BB962C8B-B14F-4D97-AF65-F5344CB8AC3E}">
        <p14:creationId xmlns:p14="http://schemas.microsoft.com/office/powerpoint/2010/main" val="318574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6EAF795-EB0C-423F-9446-0CB04FE3169B}" type="datetimeFigureOut">
              <a:rPr lang="en-US"/>
              <a:pPr>
                <a:defRPr/>
              </a:pPr>
              <a:t>3/29/2020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258993F2-3A14-4A49-B4CB-C8F00B8203A1}" type="slidenum">
              <a:rPr lang="en-US"/>
              <a:pPr>
                <a:defRPr/>
              </a:pPr>
              <a:t>‹#›</a:t>
            </a:fld>
            <a:endParaRPr lang="en-US"/>
          </a:p>
        </p:txBody>
      </p:sp>
    </p:spTree>
    <p:extLst>
      <p:ext uri="{BB962C8B-B14F-4D97-AF65-F5344CB8AC3E}">
        <p14:creationId xmlns:p14="http://schemas.microsoft.com/office/powerpoint/2010/main" val="3664891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3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494893"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0" hasCustomPrompt="1"/>
          </p:nvPr>
        </p:nvSpPr>
        <p:spPr>
          <a:xfrm>
            <a:off x="517525" y="1414463"/>
            <a:ext cx="7310438" cy="4572000"/>
          </a:xfrm>
          <a:prstGeom prst="rect">
            <a:avLst/>
          </a:prstGeom>
        </p:spPr>
        <p:txBody>
          <a:bodyPr vert="horz"/>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This is the generic place for all the “Content pages, with the exception of the market-lead areas of Hygiene, Healthcare, Wipes, Filtration, and Sustainability.</a:t>
            </a:r>
          </a:p>
        </p:txBody>
      </p:sp>
      <p:sp>
        <p:nvSpPr>
          <p:cNvPr id="5" name="Slide Number Placeholder 2"/>
          <p:cNvSpPr>
            <a:spLocks noGrp="1"/>
          </p:cNvSpPr>
          <p:nvPr>
            <p:ph type="sldNum" sz="quarter" idx="4"/>
          </p:nvPr>
        </p:nvSpPr>
        <p:spPr>
          <a:xfrm>
            <a:off x="8712200" y="6492875"/>
            <a:ext cx="431800" cy="365125"/>
          </a:xfrm>
          <a:prstGeom prst="rect">
            <a:avLst/>
          </a:prstGeom>
        </p:spPr>
        <p:txBody>
          <a:bodyPr vert="horz" lIns="91440" tIns="45720" rIns="91440" bIns="45720" rtlCol="0" anchor="ctr"/>
          <a:lstStyle>
            <a:lvl1pPr algn="ctr">
              <a:defRPr sz="1400" b="1">
                <a:solidFill>
                  <a:schemeClr val="tx1"/>
                </a:solidFill>
              </a:defRPr>
            </a:lvl1pPr>
          </a:lstStyle>
          <a:p>
            <a:fld id="{51CA6790-43F3-40DC-9A6E-DAD80B0E366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15221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53192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7214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54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61350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4985FE9-6FB9-4036-8882-E8785BBCB94B}" type="datetimeFigureOut">
              <a:rPr lang="en-US">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E77073-A93D-4996-A0AD-65C2032B07B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7899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4677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6244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6950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0037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4533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853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9619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635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494893"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0" hasCustomPrompt="1"/>
          </p:nvPr>
        </p:nvSpPr>
        <p:spPr>
          <a:xfrm>
            <a:off x="517525" y="1414463"/>
            <a:ext cx="7310438" cy="4572000"/>
          </a:xfrm>
          <a:prstGeom prst="rect">
            <a:avLst/>
          </a:prstGeom>
        </p:spPr>
        <p:txBody>
          <a:bodyPr vert="horz"/>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This is the generic place for all the “Content pages, with the exception of the market-lead areas of Hygiene, Healthcare, Wipes, Filtration, and Sustainability.</a:t>
            </a:r>
          </a:p>
        </p:txBody>
      </p:sp>
    </p:spTree>
    <p:extLst>
      <p:ext uri="{BB962C8B-B14F-4D97-AF65-F5344CB8AC3E}">
        <p14:creationId xmlns:p14="http://schemas.microsoft.com/office/powerpoint/2010/main" val="2789943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8461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2718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320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903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476750"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Sustainability content here</a:t>
            </a:r>
          </a:p>
        </p:txBody>
      </p:sp>
    </p:spTree>
    <p:extLst>
      <p:ext uri="{BB962C8B-B14F-4D97-AF65-F5344CB8AC3E}">
        <p14:creationId xmlns:p14="http://schemas.microsoft.com/office/powerpoint/2010/main" val="3512493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494893"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0" hasCustomPrompt="1"/>
          </p:nvPr>
        </p:nvSpPr>
        <p:spPr>
          <a:xfrm>
            <a:off x="517525" y="1414463"/>
            <a:ext cx="7310438" cy="4572000"/>
          </a:xfrm>
          <a:prstGeom prst="rect">
            <a:avLst/>
          </a:prstGeom>
        </p:spPr>
        <p:txBody>
          <a:bodyPr vert="horz"/>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This is the generic place for all the “Content pages, with the exception of the market-lead areas of Hygiene, Healthcare, Wipes, Filtration, and Sustainability.</a:t>
            </a:r>
          </a:p>
        </p:txBody>
      </p:sp>
    </p:spTree>
    <p:extLst>
      <p:ext uri="{BB962C8B-B14F-4D97-AF65-F5344CB8AC3E}">
        <p14:creationId xmlns:p14="http://schemas.microsoft.com/office/powerpoint/2010/main" val="2857653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476750"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Sustainability content here</a:t>
            </a:r>
          </a:p>
        </p:txBody>
      </p:sp>
    </p:spTree>
    <p:extLst>
      <p:ext uri="{BB962C8B-B14F-4D97-AF65-F5344CB8AC3E}">
        <p14:creationId xmlns:p14="http://schemas.microsoft.com/office/powerpoint/2010/main" val="232633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86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503965"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Hygiene content here</a:t>
            </a:r>
          </a:p>
        </p:txBody>
      </p:sp>
    </p:spTree>
    <p:extLst>
      <p:ext uri="{BB962C8B-B14F-4D97-AF65-F5344CB8AC3E}">
        <p14:creationId xmlns:p14="http://schemas.microsoft.com/office/powerpoint/2010/main" val="93806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32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7321" y="-3402"/>
            <a:ext cx="6503965" cy="1143000"/>
          </a:xfrm>
          <a:prstGeom prst="rect">
            <a:avLst/>
          </a:prstGeom>
        </p:spPr>
        <p:txBody>
          <a:bodyPr vert="horz" lIns="91440" tIns="45720" rIns="91440" bIns="45720" rtlCol="0" anchor="ctr">
            <a:normAutofit/>
          </a:bodyPr>
          <a:lstStyle>
            <a:lvl1pPr algn="l">
              <a:defRPr sz="3200">
                <a:solidFill>
                  <a:schemeClr val="bg1"/>
                </a:solidFill>
              </a:defRPr>
            </a:lvl1pPr>
          </a:lstStyle>
          <a:p>
            <a:r>
              <a:rPr lang="en-US" dirty="0"/>
              <a:t>Click to edit Master title style</a:t>
            </a:r>
          </a:p>
        </p:txBody>
      </p:sp>
      <p:sp>
        <p:nvSpPr>
          <p:cNvPr id="8" name="Text Placeholder 8"/>
          <p:cNvSpPr>
            <a:spLocks noGrp="1"/>
          </p:cNvSpPr>
          <p:nvPr>
            <p:ph type="body" sz="quarter" idx="13" hasCustomPrompt="1"/>
          </p:nvPr>
        </p:nvSpPr>
        <p:spPr>
          <a:xfrm>
            <a:off x="517525" y="1414463"/>
            <a:ext cx="7310438" cy="4572000"/>
          </a:xfrm>
          <a:prstGeom prst="rect">
            <a:avLst/>
          </a:prstGeom>
        </p:spPr>
        <p:txBody>
          <a:bodyPr vert="horz"/>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Healthcare content here</a:t>
            </a:r>
          </a:p>
        </p:txBody>
      </p:sp>
    </p:spTree>
    <p:extLst>
      <p:ext uri="{BB962C8B-B14F-4D97-AF65-F5344CB8AC3E}">
        <p14:creationId xmlns:p14="http://schemas.microsoft.com/office/powerpoint/2010/main" val="35567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1761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14.xml"/><Relationship Id="rId1" Type="http://schemas.openxmlformats.org/officeDocument/2006/relationships/slideLayout" Target="../slideLayouts/slideLayout16.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9.xml"/><Relationship Id="rId7" Type="http://schemas.openxmlformats.org/officeDocument/2006/relationships/theme" Target="../theme/theme1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1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8.xml"/><Relationship Id="rId1" Type="http://schemas.openxmlformats.org/officeDocument/2006/relationships/slideLayout" Target="../slideLayouts/slideLayout35.xml"/><Relationship Id="rId4" Type="http://schemas.openxmlformats.org/officeDocument/2006/relationships/image" Target="../media/image14.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402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6430923" y="6356202"/>
            <a:ext cx="1116827" cy="284969"/>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3594997557"/>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W_HEADE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261692"/>
      </p:ext>
    </p:extLst>
  </p:cSld>
  <p:clrMap bg1="lt1" tx1="dk1" bg2="lt2" tx2="dk2" accent1="accent1" accent2="accent2" accent3="accent3" accent4="accent4" accent5="accent5" accent6="accent6" hlink="hlink" folHlink="folHlink"/>
  <p:sldLayoutIdLst>
    <p:sldLayoutId id="214748376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Filtration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6028282"/>
      </p:ext>
    </p:extLst>
  </p:cSld>
  <p:clrMap bg1="lt1" tx1="dk1" bg2="lt2" tx2="dk2" accent1="accent1" accent2="accent2" accent3="accent3" accent4="accent4" accent5="accent5" accent6="accent6" hlink="hlink" folHlink="folHlink"/>
  <p:sldLayoutIdLst>
    <p:sldLayoutId id="214748377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FL_HEADE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402"/>
            <a:ext cx="9144000" cy="1143000"/>
          </a:xfrm>
          <a:prstGeom prst="rect">
            <a:avLst/>
          </a:prstGeom>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4233946565"/>
      </p:ext>
    </p:extLst>
  </p:cSld>
  <p:clrMap bg1="lt1" tx1="dk1" bg2="lt2" tx2="dk2" accent1="accent1" accent2="accent2" accent3="accent3" accent4="accent4" accent5="accent5" accent6="accent6" hlink="hlink" folHlink="folHlink"/>
  <p:sldLayoutIdLst>
    <p:sldLayoutId id="214748378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402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6430923" y="6356202"/>
            <a:ext cx="1116827" cy="284969"/>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prstClr val="black"/>
                </a:solidFill>
              </a:rPr>
              <a:t>Confidential</a:t>
            </a:r>
          </a:p>
        </p:txBody>
      </p:sp>
    </p:spTree>
    <p:extLst>
      <p:ext uri="{BB962C8B-B14F-4D97-AF65-F5344CB8AC3E}">
        <p14:creationId xmlns:p14="http://schemas.microsoft.com/office/powerpoint/2010/main" val="290379662"/>
      </p:ext>
    </p:extLst>
  </p:cSld>
  <p:clrMap bg1="lt1" tx1="dk1" bg2="lt2" tx2="dk2" accent1="accent1" accent2="accent2" accent3="accent3" accent4="accent4" accent5="accent5" accent6="accent6" hlink="hlink" folHlink="folHlink"/>
  <p:sldLayoutIdLst>
    <p:sldLayoutId id="2147483795" r:id="rId1"/>
    <p:sldLayoutId id="2147483821" r:id="rId2"/>
    <p:sldLayoutId id="2147483822"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Corp_Cove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6018023"/>
      </p:ext>
    </p:extLst>
  </p:cSld>
  <p:clrMap bg1="lt1" tx1="dk1" bg2="lt2" tx2="dk2" accent1="accent1" accent2="accent2" accent3="accent3" accent4="accent4" accent5="accent5" accent6="accent6" hlink="hlink" folHlink="folHlink"/>
  <p:sldLayoutIdLst>
    <p:sldLayoutId id="2147483797" r:id="rId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descr="Master_HEADE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prstClr val="black"/>
                </a:solidFill>
              </a:rPr>
              <a:t>Confidential</a:t>
            </a:r>
          </a:p>
        </p:txBody>
      </p:sp>
      <p:sp>
        <p:nvSpPr>
          <p:cNvPr id="6" name="Slide Number Placeholder 2"/>
          <p:cNvSpPr txBox="1">
            <a:spLocks/>
          </p:cNvSpPr>
          <p:nvPr userDrawn="1"/>
        </p:nvSpPr>
        <p:spPr>
          <a:xfrm>
            <a:off x="8712200" y="6492875"/>
            <a:ext cx="43180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CA6790-43F3-40DC-9A6E-DAD80B0E366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6165148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23" r:id="rId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AC534-36FD-42B4-9357-C008471C4B13}" type="datetimeFigureOut">
              <a:rPr lang="en-US" smtClean="0">
                <a:solidFill>
                  <a:prstClr val="black">
                    <a:tint val="75000"/>
                  </a:prstClr>
                </a:solidFill>
              </a:rPr>
              <a:pPr/>
              <a:t>3/29/2020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2AB3D-DB98-45C5-8E22-95D27109C8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51349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4763"/>
            <a:ext cx="9144000" cy="113665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descr="PGI_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prstClr val="black"/>
                </a:solidFill>
              </a:rPr>
              <a:t>Confidential</a:t>
            </a:r>
          </a:p>
        </p:txBody>
      </p:sp>
      <p:sp>
        <p:nvSpPr>
          <p:cNvPr id="2" name="Rectangle 1"/>
          <p:cNvSpPr/>
          <p:nvPr userDrawn="1"/>
        </p:nvSpPr>
        <p:spPr>
          <a:xfrm>
            <a:off x="434125" y="-1"/>
            <a:ext cx="6584192" cy="1131887"/>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20215075"/>
      </p:ext>
    </p:extLst>
  </p:cSld>
  <p:clrMap bg1="lt1" tx1="dk1" bg2="lt2" tx2="dk2" accent1="accent1" accent2="accent2" accent3="accent3" accent4="accent4" accent5="accent5" accent6="accent6" hlink="hlink" folHlink="folHlink"/>
  <p:sldLayoutIdLst>
    <p:sldLayoutId id="214748381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descr="Master_HEADE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prstClr val="black"/>
                </a:solidFill>
              </a:rPr>
              <a:t>Confidential</a:t>
            </a:r>
          </a:p>
        </p:txBody>
      </p:sp>
    </p:spTree>
    <p:extLst>
      <p:ext uri="{BB962C8B-B14F-4D97-AF65-F5344CB8AC3E}">
        <p14:creationId xmlns:p14="http://schemas.microsoft.com/office/powerpoint/2010/main" val="3672959628"/>
      </p:ext>
    </p:extLst>
  </p:cSld>
  <p:clrMap bg1="lt1" tx1="dk1" bg2="lt2" tx2="dk2" accent1="accent1" accent2="accent2" accent3="accent3" accent4="accent4" accent5="accent5" accent6="accent6" hlink="hlink" folHlink="folHlink"/>
  <p:sldLayoutIdLst>
    <p:sldLayoutId id="214748381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Corp_Cove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27209961"/>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descr="Master_HEADE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1786816528"/>
      </p:ext>
    </p:extLst>
  </p:cSld>
  <p:clrMap bg1="lt1" tx1="dk1" bg2="lt2" tx2="dk2" accent1="accent1" accent2="accent2" accent3="accent3" accent4="accent4" accent5="accent5" accent6="accent6" hlink="hlink" folHlink="folHlink"/>
  <p:sldLayoutIdLst>
    <p:sldLayoutId id="214748368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Sustain_HEADE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763"/>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1170628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11" descr="hygiene_cor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50" y="-4763"/>
            <a:ext cx="915035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55200"/>
      </p:ext>
    </p:extLst>
  </p:cSld>
  <p:clrMap bg1="lt1" tx1="dk1" bg2="lt2" tx2="dk2" accent1="accent1" accent2="accent2" accent3="accent3" accent4="accent4" accent5="accent5" accent6="accent6" hlink="hlink" folHlink="folHlink"/>
  <p:sldLayoutIdLst>
    <p:sldLayoutId id="214748371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HY_HEADE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666571696"/>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3" descr="Healthcare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50" y="-4763"/>
            <a:ext cx="915035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6012"/>
      </p:ext>
    </p:extLst>
  </p:cSld>
  <p:clrMap bg1="lt1" tx1="dk1" bg2="lt2" tx2="dk2" accent1="accent1" accent2="accent2" accent3="accent3" accent4="accent4" accent5="accent5" accent6="accent6" hlink="hlink" folHlink="folHlink"/>
  <p:sldLayoutIdLst>
    <p:sldLayoutId id="214748373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HC_HEADER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GI_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83343" y="6034039"/>
            <a:ext cx="1132902" cy="77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8"/>
          <p:cNvSpPr txBox="1">
            <a:spLocks/>
          </p:cNvSpPr>
          <p:nvPr userDrawn="1"/>
        </p:nvSpPr>
        <p:spPr>
          <a:xfrm>
            <a:off x="434125" y="6356202"/>
            <a:ext cx="1116827" cy="464631"/>
          </a:xfrm>
          <a:prstGeom prst="rect">
            <a:avLst/>
          </a:prstGeom>
        </p:spPr>
        <p:txBody>
          <a:bodyPr vert="horz"/>
          <a:lstStyle>
            <a:lvl1pPr marL="0" indent="0" algn="l" defTabSz="457200" rtl="0" eaLnBrk="1" latinLnBrk="0" hangingPunct="1">
              <a:spcBef>
                <a:spcPct val="20000"/>
              </a:spcBef>
              <a:buFont typeface="Arial"/>
              <a:buNone/>
              <a:defRPr sz="2000" kern="1200" baseline="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Confidential</a:t>
            </a:r>
          </a:p>
        </p:txBody>
      </p:sp>
    </p:spTree>
    <p:extLst>
      <p:ext uri="{BB962C8B-B14F-4D97-AF65-F5344CB8AC3E}">
        <p14:creationId xmlns:p14="http://schemas.microsoft.com/office/powerpoint/2010/main" val="3473933456"/>
      </p:ext>
    </p:extLst>
  </p:cSld>
  <p:clrMap bg1="lt1" tx1="dk1" bg2="lt2" tx2="dk2" accent1="accent1" accent2="accent2" accent3="accent3" accent4="accent4" accent5="accent5" accent6="accent6" hlink="hlink" folHlink="folHlink"/>
  <p:sldLayoutIdLst>
    <p:sldLayoutId id="214748374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2" descr="Wipes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50" y="-4763"/>
            <a:ext cx="915035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7212215"/>
      </p:ext>
    </p:extLst>
  </p:cSld>
  <p:clrMap bg1="lt1" tx1="dk1" bg2="lt2" tx2="dk2" accent1="accent1" accent2="accent2" accent3="accent3" accent4="accent4" accent5="accent5" accent6="accent6" hlink="hlink" folHlink="folHlink"/>
  <p:sldLayoutIdLst>
    <p:sldLayoutId id="21474837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hyperlink" Target="http://gendorf.herokuapp.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5.png"/><Relationship Id="rId7" Type="http://schemas.openxmlformats.org/officeDocument/2006/relationships/chart" Target="../charts/chart6.xml"/><Relationship Id="rId12" Type="http://schemas.openxmlformats.org/officeDocument/2006/relationships/chart" Target="../charts/chart11.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chart" Target="../charts/chart5.xml"/><Relationship Id="rId11" Type="http://schemas.openxmlformats.org/officeDocument/2006/relationships/chart" Target="../charts/chart10.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image" Target="../media/image16.png"/><Relationship Id="rId9" Type="http://schemas.openxmlformats.org/officeDocument/2006/relationships/chart" Target="../charts/char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5.em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chart" Target="../charts/chart12.xml"/><Relationship Id="rId5" Type="http://schemas.openxmlformats.org/officeDocument/2006/relationships/image" Target="../media/image3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FFD014-D246-4F82-A7C0-D92D4751BAAF}"/>
              </a:ext>
            </a:extLst>
          </p:cNvPr>
          <p:cNvSpPr/>
          <p:nvPr/>
        </p:nvSpPr>
        <p:spPr>
          <a:xfrm>
            <a:off x="0" y="838200"/>
            <a:ext cx="9144000"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3" name="Picture 2" descr="A picture containing table&#10;&#10;Description automatically generated">
            <a:extLst>
              <a:ext uri="{FF2B5EF4-FFF2-40B4-BE49-F238E27FC236}">
                <a16:creationId xmlns:a16="http://schemas.microsoft.com/office/drawing/2014/main" id="{D34CBD2F-C8E9-4B1E-A806-5682A25F8AA1}"/>
              </a:ext>
            </a:extLst>
          </p:cNvPr>
          <p:cNvPicPr>
            <a:picLocks noChangeAspect="1"/>
          </p:cNvPicPr>
          <p:nvPr/>
        </p:nvPicPr>
        <p:blipFill>
          <a:blip r:embed="rId4"/>
          <a:stretch>
            <a:fillRect/>
          </a:stretch>
        </p:blipFill>
        <p:spPr>
          <a:xfrm>
            <a:off x="331470" y="162481"/>
            <a:ext cx="2514600" cy="514350"/>
          </a:xfrm>
          <a:prstGeom prst="rect">
            <a:avLst/>
          </a:prstGeom>
        </p:spPr>
      </p:pic>
      <p:pic>
        <p:nvPicPr>
          <p:cNvPr id="18" name="Picture 17" descr="A close up of a bottle&#10;&#10;Description automatically generated">
            <a:extLst>
              <a:ext uri="{FF2B5EF4-FFF2-40B4-BE49-F238E27FC236}">
                <a16:creationId xmlns:a16="http://schemas.microsoft.com/office/drawing/2014/main" id="{348CB4B7-C48B-4D2D-8664-EFF609944B86}"/>
              </a:ext>
            </a:extLst>
          </p:cNvPr>
          <p:cNvPicPr>
            <a:picLocks noChangeAspect="1"/>
          </p:cNvPicPr>
          <p:nvPr/>
        </p:nvPicPr>
        <p:blipFill>
          <a:blip r:embed="rId5"/>
          <a:stretch>
            <a:fillRect/>
          </a:stretch>
        </p:blipFill>
        <p:spPr>
          <a:xfrm>
            <a:off x="3666520" y="1109360"/>
            <a:ext cx="5477479" cy="3823281"/>
          </a:xfrm>
          <a:prstGeom prst="rect">
            <a:avLst/>
          </a:prstGeom>
        </p:spPr>
      </p:pic>
      <p:sp>
        <p:nvSpPr>
          <p:cNvPr id="19" name="Rectangle 18">
            <a:extLst>
              <a:ext uri="{FF2B5EF4-FFF2-40B4-BE49-F238E27FC236}">
                <a16:creationId xmlns:a16="http://schemas.microsoft.com/office/drawing/2014/main" id="{6EDB39B4-44E0-4C07-BD5D-F5E3936CF01A}"/>
              </a:ext>
            </a:extLst>
          </p:cNvPr>
          <p:cNvSpPr/>
          <p:nvPr/>
        </p:nvSpPr>
        <p:spPr>
          <a:xfrm>
            <a:off x="0" y="1104900"/>
            <a:ext cx="3666520" cy="3823281"/>
          </a:xfrm>
          <a:prstGeom prst="rect">
            <a:avLst/>
          </a:prstGeom>
          <a:solidFill>
            <a:srgbClr val="15151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333068E-3D71-437E-8F55-967DA9A7461A}"/>
              </a:ext>
            </a:extLst>
          </p:cNvPr>
          <p:cNvPicPr>
            <a:picLocks noChangeAspect="1"/>
          </p:cNvPicPr>
          <p:nvPr/>
        </p:nvPicPr>
        <p:blipFill>
          <a:blip r:embed="rId6"/>
          <a:stretch>
            <a:fillRect/>
          </a:stretch>
        </p:blipFill>
        <p:spPr>
          <a:xfrm>
            <a:off x="5833783" y="4073075"/>
            <a:ext cx="1931415" cy="2613847"/>
          </a:xfrm>
          <a:prstGeom prst="rect">
            <a:avLst/>
          </a:prstGeom>
        </p:spPr>
      </p:pic>
      <p:sp>
        <p:nvSpPr>
          <p:cNvPr id="9" name="TextBox 5">
            <a:extLst>
              <a:ext uri="{FF2B5EF4-FFF2-40B4-BE49-F238E27FC236}">
                <a16:creationId xmlns:a16="http://schemas.microsoft.com/office/drawing/2014/main" id="{8F5788A8-0958-4697-B095-0F7D832E97F7}"/>
              </a:ext>
            </a:extLst>
          </p:cNvPr>
          <p:cNvSpPr txBox="1">
            <a:spLocks noChangeArrowheads="1"/>
          </p:cNvSpPr>
          <p:nvPr/>
        </p:nvSpPr>
        <p:spPr bwMode="auto">
          <a:xfrm>
            <a:off x="152400" y="1257300"/>
            <a:ext cx="8382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2400" b="1" dirty="0" err="1">
                <a:solidFill>
                  <a:schemeClr val="bg1"/>
                </a:solidFill>
              </a:rPr>
              <a:t>Gendorf</a:t>
            </a:r>
            <a:r>
              <a:rPr lang="en-US" sz="2400" b="1" dirty="0">
                <a:solidFill>
                  <a:schemeClr val="bg1"/>
                </a:solidFill>
              </a:rPr>
              <a:t>, Germany</a:t>
            </a:r>
          </a:p>
          <a:p>
            <a:pPr eaLnBrk="1" hangingPunct="1"/>
            <a:r>
              <a:rPr lang="en-US" b="1" dirty="0">
                <a:solidFill>
                  <a:schemeClr val="bg1"/>
                </a:solidFill>
              </a:rPr>
              <a:t>Operations Excellence </a:t>
            </a:r>
          </a:p>
          <a:p>
            <a:pPr eaLnBrk="1" hangingPunct="1"/>
            <a:r>
              <a:rPr lang="en-US" b="1" dirty="0">
                <a:solidFill>
                  <a:schemeClr val="bg1"/>
                </a:solidFill>
              </a:rPr>
              <a:t>Assessment Report</a:t>
            </a:r>
          </a:p>
          <a:p>
            <a:pPr eaLnBrk="1" hangingPunct="1"/>
            <a:r>
              <a:rPr lang="en-US" b="1" dirty="0">
                <a:solidFill>
                  <a:schemeClr val="bg1"/>
                </a:solidFill>
              </a:rPr>
              <a:t>March 30, 2020</a:t>
            </a:r>
          </a:p>
          <a:p>
            <a:pPr eaLnBrk="1" hangingPunct="1"/>
            <a:endParaRPr lang="en-US" b="1" dirty="0">
              <a:solidFill>
                <a:schemeClr val="bg1"/>
              </a:solidFill>
            </a:endParaRPr>
          </a:p>
          <a:p>
            <a:r>
              <a:rPr lang="en-US" sz="1200" dirty="0">
                <a:solidFill>
                  <a:schemeClr val="bg1"/>
                </a:solidFill>
              </a:rPr>
              <a:t>		</a:t>
            </a:r>
          </a:p>
          <a:p>
            <a:r>
              <a:rPr lang="en-US" sz="1200" dirty="0">
                <a:solidFill>
                  <a:schemeClr val="bg1"/>
                </a:solidFill>
              </a:rPr>
              <a:t>Company 			328</a:t>
            </a:r>
          </a:p>
          <a:p>
            <a:r>
              <a:rPr lang="en-US" sz="1200" dirty="0">
                <a:solidFill>
                  <a:schemeClr val="bg1"/>
                </a:solidFill>
              </a:rPr>
              <a:t>Revenues 			€143 Million / </a:t>
            </a:r>
            <a:r>
              <a:rPr lang="en-US" sz="1200" dirty="0" err="1">
                <a:solidFill>
                  <a:schemeClr val="bg1"/>
                </a:solidFill>
              </a:rPr>
              <a:t>yr</a:t>
            </a:r>
            <a:endParaRPr lang="en-US" sz="1200" dirty="0">
              <a:solidFill>
                <a:schemeClr val="bg1"/>
              </a:solidFill>
            </a:endParaRPr>
          </a:p>
          <a:p>
            <a:r>
              <a:rPr lang="en-US" sz="1200" dirty="0">
                <a:solidFill>
                  <a:schemeClr val="bg1"/>
                </a:solidFill>
              </a:rPr>
              <a:t>EBITDA				€9.1 Million / </a:t>
            </a:r>
            <a:r>
              <a:rPr lang="en-US" sz="1200" dirty="0" err="1">
                <a:solidFill>
                  <a:schemeClr val="bg1"/>
                </a:solidFill>
              </a:rPr>
              <a:t>yr</a:t>
            </a:r>
            <a:endParaRPr lang="en-US" sz="1200" dirty="0">
              <a:solidFill>
                <a:schemeClr val="bg1"/>
              </a:solidFill>
            </a:endParaRPr>
          </a:p>
          <a:p>
            <a:r>
              <a:rPr lang="en-US" sz="1200" dirty="0">
                <a:solidFill>
                  <a:schemeClr val="bg1"/>
                </a:solidFill>
              </a:rPr>
              <a:t>EBITDA %Rev			6.3%	 </a:t>
            </a:r>
          </a:p>
          <a:p>
            <a:pPr eaLnBrk="1" hangingPunct="1"/>
            <a:endParaRPr lang="en-US" sz="1200" b="1" dirty="0">
              <a:solidFill>
                <a:schemeClr val="bg1"/>
              </a:solidFill>
            </a:endParaRPr>
          </a:p>
          <a:p>
            <a:pPr eaLnBrk="1" hangingPunct="1"/>
            <a:endParaRPr lang="en-US" sz="1600" b="1" i="1" dirty="0">
              <a:solidFill>
                <a:schemeClr val="bg1"/>
              </a:solidFill>
            </a:endParaRPr>
          </a:p>
          <a:p>
            <a:pPr eaLnBrk="1" hangingPunct="1"/>
            <a:endParaRPr lang="en-US" sz="1600" b="1" i="1" dirty="0">
              <a:solidFill>
                <a:schemeClr val="bg1"/>
              </a:solidFill>
            </a:endParaRPr>
          </a:p>
        </p:txBody>
      </p:sp>
      <p:sp>
        <p:nvSpPr>
          <p:cNvPr id="5" name="TextBox 4">
            <a:extLst>
              <a:ext uri="{FF2B5EF4-FFF2-40B4-BE49-F238E27FC236}">
                <a16:creationId xmlns:a16="http://schemas.microsoft.com/office/drawing/2014/main" id="{D7C3D822-7A24-4050-A0E3-6EB2DFE756A6}"/>
              </a:ext>
            </a:extLst>
          </p:cNvPr>
          <p:cNvSpPr txBox="1"/>
          <p:nvPr/>
        </p:nvSpPr>
        <p:spPr>
          <a:xfrm>
            <a:off x="4186576" y="4963550"/>
            <a:ext cx="1569493" cy="954107"/>
          </a:xfrm>
          <a:prstGeom prst="rect">
            <a:avLst/>
          </a:prstGeom>
          <a:noFill/>
        </p:spPr>
        <p:txBody>
          <a:bodyPr wrap="square" rtlCol="0">
            <a:spAutoFit/>
          </a:bodyPr>
          <a:lstStyle/>
          <a:p>
            <a:pPr algn="r"/>
            <a:r>
              <a:rPr lang="en-US" sz="700" dirty="0"/>
              <a:t>Cards,</a:t>
            </a:r>
          </a:p>
          <a:p>
            <a:pPr algn="r"/>
            <a:r>
              <a:rPr lang="en-US" sz="700" dirty="0"/>
              <a:t>Construction</a:t>
            </a:r>
          </a:p>
          <a:p>
            <a:pPr algn="r"/>
            <a:r>
              <a:rPr lang="en-US" sz="700" dirty="0"/>
              <a:t>Cooling Tower</a:t>
            </a:r>
          </a:p>
          <a:p>
            <a:pPr algn="r"/>
            <a:r>
              <a:rPr lang="en-US" sz="700" dirty="0"/>
              <a:t>Decorative </a:t>
            </a:r>
          </a:p>
          <a:p>
            <a:pPr algn="r"/>
            <a:r>
              <a:rPr lang="en-US" sz="700" dirty="0"/>
              <a:t>Roll Sleeve</a:t>
            </a:r>
          </a:p>
          <a:p>
            <a:pPr algn="r"/>
            <a:r>
              <a:rPr lang="en-US" sz="700" dirty="0"/>
              <a:t>Shrink Sleeve</a:t>
            </a:r>
          </a:p>
          <a:p>
            <a:pPr algn="r"/>
            <a:r>
              <a:rPr lang="en-US" sz="700" dirty="0"/>
              <a:t>Stationary</a:t>
            </a:r>
          </a:p>
          <a:p>
            <a:pPr algn="r"/>
            <a:r>
              <a:rPr lang="en-US" sz="700" dirty="0"/>
              <a:t>Tape</a:t>
            </a:r>
          </a:p>
        </p:txBody>
      </p:sp>
      <p:sp>
        <p:nvSpPr>
          <p:cNvPr id="6" name="Oval 5">
            <a:extLst>
              <a:ext uri="{FF2B5EF4-FFF2-40B4-BE49-F238E27FC236}">
                <a16:creationId xmlns:a16="http://schemas.microsoft.com/office/drawing/2014/main" id="{21287D5E-BBBE-4613-95B8-F0715CC81667}"/>
              </a:ext>
            </a:extLst>
          </p:cNvPr>
          <p:cNvSpPr/>
          <p:nvPr/>
        </p:nvSpPr>
        <p:spPr>
          <a:xfrm>
            <a:off x="7237867" y="6264320"/>
            <a:ext cx="82296" cy="77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DDBFF23-F28D-4799-93D0-64114C0C2761}"/>
              </a:ext>
            </a:extLst>
          </p:cNvPr>
          <p:cNvCxnSpPr>
            <a:cxnSpLocks/>
          </p:cNvCxnSpPr>
          <p:nvPr/>
        </p:nvCxnSpPr>
        <p:spPr>
          <a:xfrm flipV="1">
            <a:off x="7320163" y="5759078"/>
            <a:ext cx="312853" cy="49728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9E4248-5650-4170-A030-B2AC17F2030B}"/>
              </a:ext>
            </a:extLst>
          </p:cNvPr>
          <p:cNvSpPr txBox="1"/>
          <p:nvPr/>
        </p:nvSpPr>
        <p:spPr>
          <a:xfrm>
            <a:off x="7633016" y="5600700"/>
            <a:ext cx="783103" cy="276999"/>
          </a:xfrm>
          <a:prstGeom prst="rect">
            <a:avLst/>
          </a:prstGeom>
          <a:noFill/>
        </p:spPr>
        <p:txBody>
          <a:bodyPr wrap="square" rtlCol="0">
            <a:spAutoFit/>
          </a:bodyPr>
          <a:lstStyle/>
          <a:p>
            <a:r>
              <a:rPr lang="en-US" sz="1200" dirty="0" err="1"/>
              <a:t>Gendorf</a:t>
            </a:r>
            <a:endParaRPr lang="en-US" sz="1200" dirty="0"/>
          </a:p>
        </p:txBody>
      </p:sp>
    </p:spTree>
    <p:extLst>
      <p:ext uri="{BB962C8B-B14F-4D97-AF65-F5344CB8AC3E}">
        <p14:creationId xmlns:p14="http://schemas.microsoft.com/office/powerpoint/2010/main" val="393039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1400D3-39A9-4320-B666-262DDF45ABC3}"/>
              </a:ext>
            </a:extLst>
          </p:cNvPr>
          <p:cNvSpPr/>
          <p:nvPr/>
        </p:nvSpPr>
        <p:spPr>
          <a:xfrm>
            <a:off x="0" y="681037"/>
            <a:ext cx="9144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5">
            <a:extLst>
              <a:ext uri="{FF2B5EF4-FFF2-40B4-BE49-F238E27FC236}">
                <a16:creationId xmlns:a16="http://schemas.microsoft.com/office/drawing/2014/main" id="{72C3444B-B911-4014-8E19-5DF2B1416F4E}"/>
              </a:ext>
            </a:extLst>
          </p:cNvPr>
          <p:cNvSpPr txBox="1">
            <a:spLocks noChangeArrowheads="1"/>
          </p:cNvSpPr>
          <p:nvPr/>
        </p:nvSpPr>
        <p:spPr bwMode="auto">
          <a:xfrm>
            <a:off x="125413" y="757237"/>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white"/>
                </a:solidFill>
                <a:effectLst/>
                <a:uLnTx/>
                <a:uFillTx/>
                <a:latin typeface="Calibri" pitchFamily="34" charset="0"/>
                <a:ea typeface="+mn-ea"/>
                <a:cs typeface="Arial" charset="0"/>
              </a:rPr>
              <a:t>Gendorf</a:t>
            </a:r>
            <a:r>
              <a:rPr kumimoji="0" lang="en-US" sz="1600" b="1" i="1" u="none" strike="noStrike" kern="1200" cap="none" spc="0" normalizeH="0" baseline="0" noProof="0" dirty="0">
                <a:ln>
                  <a:noFill/>
                </a:ln>
                <a:solidFill>
                  <a:prstClr val="white"/>
                </a:solidFill>
                <a:effectLst/>
                <a:uLnTx/>
                <a:uFillTx/>
                <a:latin typeface="Calibri" pitchFamily="34" charset="0"/>
                <a:ea typeface="+mn-ea"/>
                <a:cs typeface="Arial" charset="0"/>
              </a:rPr>
              <a:t>  –  Actions which can be started </a:t>
            </a:r>
            <a:r>
              <a:rPr lang="en-US" sz="1600" b="1" i="1" dirty="0">
                <a:solidFill>
                  <a:prstClr val="white"/>
                </a:solidFill>
              </a:rPr>
              <a:t>now</a:t>
            </a:r>
            <a:r>
              <a:rPr kumimoji="0" lang="en-US" sz="1600" b="1" i="1" u="none" strike="noStrike" kern="1200" cap="none" spc="0" normalizeH="0" baseline="0" noProof="0" dirty="0">
                <a:ln>
                  <a:noFill/>
                </a:ln>
                <a:solidFill>
                  <a:prstClr val="white"/>
                </a:solidFill>
                <a:effectLst/>
                <a:uLnTx/>
                <a:uFillTx/>
                <a:latin typeface="Calibri" pitchFamily="34" charset="0"/>
                <a:ea typeface="+mn-ea"/>
                <a:cs typeface="Arial" charset="0"/>
              </a:rPr>
              <a:t>  </a:t>
            </a:r>
          </a:p>
        </p:txBody>
      </p:sp>
      <p:pic>
        <p:nvPicPr>
          <p:cNvPr id="17" name="Picture 16">
            <a:extLst>
              <a:ext uri="{FF2B5EF4-FFF2-40B4-BE49-F238E27FC236}">
                <a16:creationId xmlns:a16="http://schemas.microsoft.com/office/drawing/2014/main" id="{A3D1D9D5-FD72-4C3E-BDB8-E808D9F0B678}"/>
              </a:ext>
            </a:extLst>
          </p:cNvPr>
          <p:cNvPicPr>
            <a:picLocks noChangeAspect="1"/>
          </p:cNvPicPr>
          <p:nvPr/>
        </p:nvPicPr>
        <p:blipFill>
          <a:blip r:embed="rId2"/>
          <a:stretch>
            <a:fillRect/>
          </a:stretch>
        </p:blipFill>
        <p:spPr>
          <a:xfrm>
            <a:off x="6981348" y="240965"/>
            <a:ext cx="1956577" cy="266094"/>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371DE9BE-C84B-4DBC-8F8C-D258F569C15A}"/>
              </a:ext>
            </a:extLst>
          </p:cNvPr>
          <p:cNvPicPr>
            <a:picLocks noChangeAspect="1"/>
          </p:cNvPicPr>
          <p:nvPr/>
        </p:nvPicPr>
        <p:blipFill>
          <a:blip r:embed="rId3"/>
          <a:stretch>
            <a:fillRect/>
          </a:stretch>
        </p:blipFill>
        <p:spPr>
          <a:xfrm>
            <a:off x="331470" y="157718"/>
            <a:ext cx="2015490" cy="412259"/>
          </a:xfrm>
          <a:prstGeom prst="rect">
            <a:avLst/>
          </a:prstGeom>
        </p:spPr>
      </p:pic>
      <p:sp>
        <p:nvSpPr>
          <p:cNvPr id="2" name="TextBox 1">
            <a:extLst>
              <a:ext uri="{FF2B5EF4-FFF2-40B4-BE49-F238E27FC236}">
                <a16:creationId xmlns:a16="http://schemas.microsoft.com/office/drawing/2014/main" id="{9447E3A0-1C77-474A-97FF-FA008A4CC351}"/>
              </a:ext>
            </a:extLst>
          </p:cNvPr>
          <p:cNvSpPr txBox="1"/>
          <p:nvPr/>
        </p:nvSpPr>
        <p:spPr>
          <a:xfrm>
            <a:off x="447273" y="1254639"/>
            <a:ext cx="7738280" cy="338554"/>
          </a:xfrm>
          <a:prstGeom prst="rect">
            <a:avLst/>
          </a:prstGeom>
          <a:noFill/>
        </p:spPr>
        <p:txBody>
          <a:bodyPr wrap="square" rtlCol="0">
            <a:spAutoFit/>
          </a:bodyPr>
          <a:lstStyle/>
          <a:p>
            <a:r>
              <a:rPr lang="en-US" sz="1600" dirty="0"/>
              <a:t>The following is a list of </a:t>
            </a:r>
            <a:r>
              <a:rPr lang="en-US" sz="1600" b="1" dirty="0"/>
              <a:t>immediate actions </a:t>
            </a:r>
            <a:r>
              <a:rPr lang="en-US" sz="1600" dirty="0"/>
              <a:t>that we discussed at the Site Visit</a:t>
            </a:r>
            <a:r>
              <a:rPr lang="en-US" sz="1600" b="1" dirty="0"/>
              <a:t>.</a:t>
            </a:r>
          </a:p>
        </p:txBody>
      </p:sp>
      <p:grpSp>
        <p:nvGrpSpPr>
          <p:cNvPr id="4" name="Group 3">
            <a:extLst>
              <a:ext uri="{FF2B5EF4-FFF2-40B4-BE49-F238E27FC236}">
                <a16:creationId xmlns:a16="http://schemas.microsoft.com/office/drawing/2014/main" id="{5FFF834E-6BD4-485C-BC64-DAA3606C43A1}"/>
              </a:ext>
            </a:extLst>
          </p:cNvPr>
          <p:cNvGrpSpPr/>
          <p:nvPr/>
        </p:nvGrpSpPr>
        <p:grpSpPr>
          <a:xfrm>
            <a:off x="447273" y="4520864"/>
            <a:ext cx="8500253" cy="2039588"/>
            <a:chOff x="680764" y="2070463"/>
            <a:chExt cx="7782471" cy="2039588"/>
          </a:xfrm>
        </p:grpSpPr>
        <p:sp>
          <p:nvSpPr>
            <p:cNvPr id="21" name="Rounded Rectangle 81">
              <a:extLst>
                <a:ext uri="{FF2B5EF4-FFF2-40B4-BE49-F238E27FC236}">
                  <a16:creationId xmlns:a16="http://schemas.microsoft.com/office/drawing/2014/main" id="{7588613B-A876-4A42-A656-30CAD974DFAE}"/>
                </a:ext>
              </a:extLst>
            </p:cNvPr>
            <p:cNvSpPr/>
            <p:nvPr/>
          </p:nvSpPr>
          <p:spPr>
            <a:xfrm>
              <a:off x="680764" y="2249035"/>
              <a:ext cx="7782471" cy="1861016"/>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ctr"/>
            <a:lstStyle/>
            <a:p>
              <a:pPr marL="171450" indent="-171450">
                <a:lnSpc>
                  <a:spcPct val="150000"/>
                </a:lnSpc>
                <a:buFont typeface="Arial" panose="020B0604020202020204" pitchFamily="34" charset="0"/>
                <a:buChar char="•"/>
              </a:pPr>
              <a:r>
                <a:rPr lang="en-US" sz="1200" dirty="0"/>
                <a:t>Recommendation to change 35.5 hr. contracts to 37.5 hr. or 39.5 hr. contracts for those employees who want to do this.</a:t>
              </a:r>
            </a:p>
            <a:p>
              <a:pPr marL="171450" indent="-171450">
                <a:lnSpc>
                  <a:spcPct val="150000"/>
                </a:lnSpc>
                <a:buFont typeface="Arial" panose="020B0604020202020204" pitchFamily="34" charset="0"/>
                <a:buChar char="•"/>
              </a:pPr>
              <a:r>
                <a:rPr lang="en-US" sz="1200" dirty="0"/>
                <a:t>Planning and scheduling for maintenance FTE´s: The maintenance employees should do true maintenance activities only.</a:t>
              </a:r>
            </a:p>
            <a:p>
              <a:pPr marL="628650" lvl="1" indent="-171450">
                <a:lnSpc>
                  <a:spcPct val="150000"/>
                </a:lnSpc>
                <a:buFont typeface="Arial" panose="020B0604020202020204" pitchFamily="34" charset="0"/>
                <a:buChar char="•"/>
              </a:pPr>
              <a:r>
                <a:rPr lang="en-US" sz="1200" dirty="0"/>
                <a:t>Start with a self-planning tool for maintenance employees and incentivize the use of it.</a:t>
              </a:r>
            </a:p>
            <a:p>
              <a:pPr marL="628650" lvl="1" indent="-171450">
                <a:lnSpc>
                  <a:spcPct val="150000"/>
                </a:lnSpc>
                <a:buFont typeface="Arial" panose="020B0604020202020204" pitchFamily="34" charset="0"/>
                <a:buChar char="•"/>
              </a:pPr>
              <a:r>
                <a:rPr lang="en-US" sz="1200" dirty="0"/>
                <a:t>Have 5S and lean activities done more by employees themselves or create a “Moonshine Team.”</a:t>
              </a:r>
            </a:p>
            <a:p>
              <a:pPr marL="628650" lvl="1" indent="-171450">
                <a:lnSpc>
                  <a:spcPct val="150000"/>
                </a:lnSpc>
                <a:buFont typeface="Arial" panose="020B0604020202020204" pitchFamily="34" charset="0"/>
                <a:buChar char="•"/>
              </a:pPr>
              <a:r>
                <a:rPr lang="en-US" sz="1200" dirty="0"/>
                <a:t>Ensure that the maintenance FTE´s are scheduled for 100% of their working time. </a:t>
              </a:r>
            </a:p>
          </p:txBody>
        </p:sp>
        <p:grpSp>
          <p:nvGrpSpPr>
            <p:cNvPr id="22" name="Group 21">
              <a:extLst>
                <a:ext uri="{FF2B5EF4-FFF2-40B4-BE49-F238E27FC236}">
                  <a16:creationId xmlns:a16="http://schemas.microsoft.com/office/drawing/2014/main" id="{DF50E660-2C9E-4487-B523-3E23C9557DAE}"/>
                </a:ext>
              </a:extLst>
            </p:cNvPr>
            <p:cNvGrpSpPr/>
            <p:nvPr/>
          </p:nvGrpSpPr>
          <p:grpSpPr>
            <a:xfrm>
              <a:off x="3250050" y="2070463"/>
              <a:ext cx="2643900" cy="445714"/>
              <a:chOff x="3253798" y="2070463"/>
              <a:chExt cx="2643900" cy="445714"/>
            </a:xfrm>
          </p:grpSpPr>
          <p:sp>
            <p:nvSpPr>
              <p:cNvPr id="23" name="Round Same Side Corner Rectangle 83">
                <a:extLst>
                  <a:ext uri="{FF2B5EF4-FFF2-40B4-BE49-F238E27FC236}">
                    <a16:creationId xmlns:a16="http://schemas.microsoft.com/office/drawing/2014/main" id="{47720DD3-BD23-45FD-901F-5D7C42D87867}"/>
                  </a:ext>
                </a:extLst>
              </p:cNvPr>
              <p:cNvSpPr/>
              <p:nvPr/>
            </p:nvSpPr>
            <p:spPr>
              <a:xfrm>
                <a:off x="3432748" y="2070463"/>
                <a:ext cx="2286000" cy="445714"/>
              </a:xfrm>
              <a:prstGeom prst="round2SameRect">
                <a:avLst>
                  <a:gd name="adj1" fmla="val 0"/>
                  <a:gd name="adj2" fmla="val 17630"/>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Calibri" panose="020F0502020204030204"/>
                  </a:rPr>
                  <a:t>MAINTENANCE</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77E52E38-8E7D-458A-833C-613F4D61D32D}"/>
                  </a:ext>
                </a:extLst>
              </p:cNvPr>
              <p:cNvGrpSpPr/>
              <p:nvPr/>
            </p:nvGrpSpPr>
            <p:grpSpPr>
              <a:xfrm>
                <a:off x="3253798" y="2070463"/>
                <a:ext cx="2643900" cy="179126"/>
                <a:chOff x="3253798" y="2070463"/>
                <a:chExt cx="2643900" cy="179126"/>
              </a:xfrm>
            </p:grpSpPr>
            <p:sp>
              <p:nvSpPr>
                <p:cNvPr id="25" name="Right Triangle 24">
                  <a:extLst>
                    <a:ext uri="{FF2B5EF4-FFF2-40B4-BE49-F238E27FC236}">
                      <a16:creationId xmlns:a16="http://schemas.microsoft.com/office/drawing/2014/main" id="{847BFBBD-A88E-49AB-8BC7-D6FD38874793}"/>
                    </a:ext>
                  </a:extLst>
                </p:cNvPr>
                <p:cNvSpPr/>
                <p:nvPr/>
              </p:nvSpPr>
              <p:spPr>
                <a:xfrm flipH="1">
                  <a:off x="3253798"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 name="Right Triangle 25">
                  <a:extLst>
                    <a:ext uri="{FF2B5EF4-FFF2-40B4-BE49-F238E27FC236}">
                      <a16:creationId xmlns:a16="http://schemas.microsoft.com/office/drawing/2014/main" id="{D654D073-0A76-4345-B7FE-7B83D5E6A44C}"/>
                    </a:ext>
                  </a:extLst>
                </p:cNvPr>
                <p:cNvSpPr/>
                <p:nvPr/>
              </p:nvSpPr>
              <p:spPr>
                <a:xfrm>
                  <a:off x="5718572"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5" name="Group 4">
            <a:extLst>
              <a:ext uri="{FF2B5EF4-FFF2-40B4-BE49-F238E27FC236}">
                <a16:creationId xmlns:a16="http://schemas.microsoft.com/office/drawing/2014/main" id="{B5CEA953-C8E6-47C0-B221-7CD54F70CE8B}"/>
              </a:ext>
            </a:extLst>
          </p:cNvPr>
          <p:cNvGrpSpPr/>
          <p:nvPr/>
        </p:nvGrpSpPr>
        <p:grpSpPr>
          <a:xfrm>
            <a:off x="437671" y="1713993"/>
            <a:ext cx="8500253" cy="2685516"/>
            <a:chOff x="680764" y="2070463"/>
            <a:chExt cx="7782471" cy="2685516"/>
          </a:xfrm>
        </p:grpSpPr>
        <p:sp>
          <p:nvSpPr>
            <p:cNvPr id="28" name="Rounded Rectangle 81">
              <a:extLst>
                <a:ext uri="{FF2B5EF4-FFF2-40B4-BE49-F238E27FC236}">
                  <a16:creationId xmlns:a16="http://schemas.microsoft.com/office/drawing/2014/main" id="{5B5CC0EF-D8DF-470F-AED6-F791B2B8045F}"/>
                </a:ext>
              </a:extLst>
            </p:cNvPr>
            <p:cNvSpPr/>
            <p:nvPr/>
          </p:nvSpPr>
          <p:spPr>
            <a:xfrm>
              <a:off x="680764" y="2249034"/>
              <a:ext cx="7782471" cy="2506945"/>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ctr"/>
            <a:lstStyle/>
            <a:p>
              <a:pPr marL="171450" indent="-171450">
                <a:lnSpc>
                  <a:spcPct val="150000"/>
                </a:lnSpc>
                <a:buFont typeface="Arial" panose="020B0604020202020204" pitchFamily="34" charset="0"/>
                <a:buChar char="•"/>
              </a:pPr>
              <a:r>
                <a:rPr lang="en-US" sz="1200" dirty="0"/>
                <a:t>Start regular alignment talks between supply chain, business, and operations to strengthen the S &amp; OP process.</a:t>
              </a:r>
            </a:p>
            <a:p>
              <a:pPr marL="171450" indent="-171450">
                <a:lnSpc>
                  <a:spcPct val="150000"/>
                </a:lnSpc>
                <a:buFont typeface="Arial" panose="020B0604020202020204" pitchFamily="34" charset="0"/>
                <a:buChar char="•"/>
              </a:pPr>
              <a:r>
                <a:rPr lang="en-US" sz="1200" dirty="0"/>
                <a:t>The 4 OPEX manufacturing specialists should be re-integrated into the production team.</a:t>
              </a:r>
            </a:p>
            <a:p>
              <a:pPr marL="171450" indent="-171450">
                <a:lnSpc>
                  <a:spcPct val="150000"/>
                </a:lnSpc>
                <a:buFont typeface="Arial" panose="020B0604020202020204" pitchFamily="34" charset="0"/>
                <a:buChar char="•"/>
              </a:pPr>
              <a:r>
                <a:rPr lang="en-US" sz="1200" dirty="0"/>
                <a:t>A more significant focus on a continuous process improvement process would help to speed-up the site performance. </a:t>
              </a:r>
            </a:p>
            <a:p>
              <a:pPr marL="171450" indent="-171450">
                <a:lnSpc>
                  <a:spcPct val="150000"/>
                </a:lnSpc>
                <a:buFont typeface="Arial" panose="020B0604020202020204" pitchFamily="34" charset="0"/>
                <a:buChar char="•"/>
              </a:pPr>
              <a:r>
                <a:rPr lang="en-US" sz="1200" dirty="0"/>
                <a:t>The site has excellent 6Sigma expertise; this should be reactivated – There are several good candidates for project leads among this group.  This approach would strengthen the overall project implementation process. </a:t>
              </a:r>
            </a:p>
            <a:p>
              <a:pPr marL="171450" indent="-171450">
                <a:lnSpc>
                  <a:spcPct val="150000"/>
                </a:lnSpc>
                <a:buFont typeface="Arial" panose="020B0604020202020204" pitchFamily="34" charset="0"/>
                <a:buChar char="•"/>
              </a:pPr>
              <a:r>
                <a:rPr lang="en-US" sz="1200" dirty="0"/>
                <a:t>The technical customer support is often not good enough to resolve customer topics quickly. This issue needs to be clarified regarding roles and responsibilities.</a:t>
              </a:r>
            </a:p>
          </p:txBody>
        </p:sp>
        <p:grpSp>
          <p:nvGrpSpPr>
            <p:cNvPr id="29" name="Group 28">
              <a:extLst>
                <a:ext uri="{FF2B5EF4-FFF2-40B4-BE49-F238E27FC236}">
                  <a16:creationId xmlns:a16="http://schemas.microsoft.com/office/drawing/2014/main" id="{F20E40F5-AC93-4355-A52F-5F08020296B2}"/>
                </a:ext>
              </a:extLst>
            </p:cNvPr>
            <p:cNvGrpSpPr/>
            <p:nvPr/>
          </p:nvGrpSpPr>
          <p:grpSpPr>
            <a:xfrm>
              <a:off x="3250050" y="2070463"/>
              <a:ext cx="2643900" cy="445714"/>
              <a:chOff x="3253798" y="2070463"/>
              <a:chExt cx="2643900" cy="445714"/>
            </a:xfrm>
          </p:grpSpPr>
          <p:sp>
            <p:nvSpPr>
              <p:cNvPr id="30" name="Round Same Side Corner Rectangle 83">
                <a:extLst>
                  <a:ext uri="{FF2B5EF4-FFF2-40B4-BE49-F238E27FC236}">
                    <a16:creationId xmlns:a16="http://schemas.microsoft.com/office/drawing/2014/main" id="{074134C9-8EEF-45E0-9B8B-434714A83633}"/>
                  </a:ext>
                </a:extLst>
              </p:cNvPr>
              <p:cNvSpPr/>
              <p:nvPr/>
            </p:nvSpPr>
            <p:spPr>
              <a:xfrm>
                <a:off x="3432748" y="2070463"/>
                <a:ext cx="2286000" cy="445714"/>
              </a:xfrm>
              <a:prstGeom prst="round2SameRect">
                <a:avLst>
                  <a:gd name="adj1" fmla="val 0"/>
                  <a:gd name="adj2" fmla="val 17630"/>
                </a:avLst>
              </a:prstGeom>
              <a:solidFill>
                <a:schemeClr val="accent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Calibri" panose="020F0502020204030204"/>
                  </a:rPr>
                  <a:t>PRODUCTION</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40C07076-3243-43C3-8D96-541F35B587A9}"/>
                  </a:ext>
                </a:extLst>
              </p:cNvPr>
              <p:cNvGrpSpPr/>
              <p:nvPr/>
            </p:nvGrpSpPr>
            <p:grpSpPr>
              <a:xfrm>
                <a:off x="3253798" y="2070463"/>
                <a:ext cx="2643900" cy="179126"/>
                <a:chOff x="3253798" y="2070463"/>
                <a:chExt cx="2643900" cy="179126"/>
              </a:xfrm>
            </p:grpSpPr>
            <p:sp>
              <p:nvSpPr>
                <p:cNvPr id="32" name="Right Triangle 31">
                  <a:extLst>
                    <a:ext uri="{FF2B5EF4-FFF2-40B4-BE49-F238E27FC236}">
                      <a16:creationId xmlns:a16="http://schemas.microsoft.com/office/drawing/2014/main" id="{54EEF66D-A93D-4CCD-B8C3-B1E803470E37}"/>
                    </a:ext>
                  </a:extLst>
                </p:cNvPr>
                <p:cNvSpPr/>
                <p:nvPr/>
              </p:nvSpPr>
              <p:spPr>
                <a:xfrm flipH="1">
                  <a:off x="3253798" y="2070463"/>
                  <a:ext cx="179126" cy="179126"/>
                </a:xfrm>
                <a:prstGeom prst="rtTriangl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E82CE5C-F9E3-4BDB-A56E-8A9DF31877BF}"/>
                    </a:ext>
                  </a:extLst>
                </p:cNvPr>
                <p:cNvSpPr/>
                <p:nvPr/>
              </p:nvSpPr>
              <p:spPr>
                <a:xfrm>
                  <a:off x="5718572" y="2070463"/>
                  <a:ext cx="179126" cy="179126"/>
                </a:xfrm>
                <a:prstGeom prst="rtTriangl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9128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3"/>
          <a:stretch>
            <a:fillRect/>
          </a:stretch>
        </p:blipFill>
        <p:spPr>
          <a:xfrm>
            <a:off x="331470" y="162481"/>
            <a:ext cx="2084070" cy="426287"/>
          </a:xfrm>
          <a:prstGeom prst="rect">
            <a:avLst/>
          </a:prstGeom>
        </p:spPr>
      </p:pic>
      <p:sp>
        <p:nvSpPr>
          <p:cNvPr id="9" name="Rectangle 8">
            <a:extLst>
              <a:ext uri="{FF2B5EF4-FFF2-40B4-BE49-F238E27FC236}">
                <a16:creationId xmlns:a16="http://schemas.microsoft.com/office/drawing/2014/main" id="{D0E75144-063B-4B45-80D9-8998309BCA74}"/>
              </a:ext>
            </a:extLst>
          </p:cNvPr>
          <p:cNvSpPr/>
          <p:nvPr/>
        </p:nvSpPr>
        <p:spPr>
          <a:xfrm>
            <a:off x="927401" y="2274331"/>
            <a:ext cx="821659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5">
            <a:extLst>
              <a:ext uri="{FF2B5EF4-FFF2-40B4-BE49-F238E27FC236}">
                <a16:creationId xmlns:a16="http://schemas.microsoft.com/office/drawing/2014/main" id="{CCDFE037-C97B-4425-A262-41DE42B04F8C}"/>
              </a:ext>
            </a:extLst>
          </p:cNvPr>
          <p:cNvSpPr txBox="1">
            <a:spLocks noChangeArrowheads="1"/>
          </p:cNvSpPr>
          <p:nvPr/>
        </p:nvSpPr>
        <p:spPr bwMode="auto">
          <a:xfrm>
            <a:off x="1052814" y="2350531"/>
            <a:ext cx="788511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sp>
        <p:nvSpPr>
          <p:cNvPr id="11" name="Rectangle 10">
            <a:extLst>
              <a:ext uri="{FF2B5EF4-FFF2-40B4-BE49-F238E27FC236}">
                <a16:creationId xmlns:a16="http://schemas.microsoft.com/office/drawing/2014/main" id="{C95F9906-4ED6-4340-8E23-1E6597B14884}"/>
              </a:ext>
            </a:extLst>
          </p:cNvPr>
          <p:cNvSpPr/>
          <p:nvPr/>
        </p:nvSpPr>
        <p:spPr>
          <a:xfrm>
            <a:off x="927401" y="2731531"/>
            <a:ext cx="8216599"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5">
            <a:extLst>
              <a:ext uri="{FF2B5EF4-FFF2-40B4-BE49-F238E27FC236}">
                <a16:creationId xmlns:a16="http://schemas.microsoft.com/office/drawing/2014/main" id="{56979EBF-CBF0-4E92-8D57-8E6C3E4107B0}"/>
              </a:ext>
            </a:extLst>
          </p:cNvPr>
          <p:cNvSpPr txBox="1">
            <a:spLocks noChangeArrowheads="1"/>
          </p:cNvSpPr>
          <p:nvPr/>
        </p:nvSpPr>
        <p:spPr bwMode="auto">
          <a:xfrm>
            <a:off x="1052814" y="2850594"/>
            <a:ext cx="753188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Asset Performance Analysis</a:t>
            </a:r>
            <a:endParaRPr lang="en-US" sz="1600" b="1" i="1" dirty="0">
              <a:solidFill>
                <a:srgbClr val="FFFF00"/>
              </a:solidFill>
            </a:endParaRPr>
          </a:p>
        </p:txBody>
      </p:sp>
      <p:sp>
        <p:nvSpPr>
          <p:cNvPr id="14" name="Rectangle 13">
            <a:extLst>
              <a:ext uri="{FF2B5EF4-FFF2-40B4-BE49-F238E27FC236}">
                <a16:creationId xmlns:a16="http://schemas.microsoft.com/office/drawing/2014/main" id="{64C82B32-5875-4F92-A5E9-CBC18D0CA040}"/>
              </a:ext>
            </a:extLst>
          </p:cNvPr>
          <p:cNvSpPr/>
          <p:nvPr/>
        </p:nvSpPr>
        <p:spPr>
          <a:xfrm>
            <a:off x="927401" y="3264931"/>
            <a:ext cx="8216599" cy="533400"/>
          </a:xfrm>
          <a:prstGeom prst="rect">
            <a:avLst/>
          </a:prstGeom>
          <a:solidFill>
            <a:srgbClr val="D40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TextBox 5">
            <a:extLst>
              <a:ext uri="{FF2B5EF4-FFF2-40B4-BE49-F238E27FC236}">
                <a16:creationId xmlns:a16="http://schemas.microsoft.com/office/drawing/2014/main" id="{90387F10-D08A-4B2B-B9C3-17CB3AA5DDAD}"/>
              </a:ext>
            </a:extLst>
          </p:cNvPr>
          <p:cNvSpPr txBox="1">
            <a:spLocks noChangeArrowheads="1"/>
          </p:cNvSpPr>
          <p:nvPr/>
        </p:nvSpPr>
        <p:spPr bwMode="auto">
          <a:xfrm>
            <a:off x="1074219" y="3353658"/>
            <a:ext cx="765782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Cost Reduction Opportunities</a:t>
            </a:r>
            <a:endParaRPr lang="en-US" sz="1600" b="1" i="1" dirty="0">
              <a:solidFill>
                <a:srgbClr val="FFFF00"/>
              </a:solidFill>
            </a:endParaRPr>
          </a:p>
        </p:txBody>
      </p:sp>
      <p:sp>
        <p:nvSpPr>
          <p:cNvPr id="16" name="Rectangle 15">
            <a:extLst>
              <a:ext uri="{FF2B5EF4-FFF2-40B4-BE49-F238E27FC236}">
                <a16:creationId xmlns:a16="http://schemas.microsoft.com/office/drawing/2014/main" id="{EF11C5B5-AEBA-4DA7-9605-4FE734043354}"/>
              </a:ext>
            </a:extLst>
          </p:cNvPr>
          <p:cNvSpPr/>
          <p:nvPr/>
        </p:nvSpPr>
        <p:spPr>
          <a:xfrm>
            <a:off x="927401" y="3798331"/>
            <a:ext cx="8216599"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extBox 5">
            <a:extLst>
              <a:ext uri="{FF2B5EF4-FFF2-40B4-BE49-F238E27FC236}">
                <a16:creationId xmlns:a16="http://schemas.microsoft.com/office/drawing/2014/main" id="{EBCFD147-E7C1-4133-8A01-FF2CD914C745}"/>
              </a:ext>
            </a:extLst>
          </p:cNvPr>
          <p:cNvSpPr txBox="1">
            <a:spLocks noChangeArrowheads="1"/>
          </p:cNvSpPr>
          <p:nvPr/>
        </p:nvSpPr>
        <p:spPr bwMode="auto">
          <a:xfrm>
            <a:off x="1074219" y="3887058"/>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 Excellence Best Practices to Consider</a:t>
            </a:r>
          </a:p>
        </p:txBody>
      </p:sp>
      <p:sp>
        <p:nvSpPr>
          <p:cNvPr id="2" name="TextBox 1">
            <a:extLst>
              <a:ext uri="{FF2B5EF4-FFF2-40B4-BE49-F238E27FC236}">
                <a16:creationId xmlns:a16="http://schemas.microsoft.com/office/drawing/2014/main" id="{0AF6A4DC-8AF2-4F8A-A781-80322808B625}"/>
              </a:ext>
            </a:extLst>
          </p:cNvPr>
          <p:cNvSpPr txBox="1"/>
          <p:nvPr/>
        </p:nvSpPr>
        <p:spPr>
          <a:xfrm>
            <a:off x="1255593" y="4945039"/>
            <a:ext cx="7064991" cy="646331"/>
          </a:xfrm>
          <a:prstGeom prst="rect">
            <a:avLst/>
          </a:prstGeom>
          <a:noFill/>
        </p:spPr>
        <p:txBody>
          <a:bodyPr wrap="square" rtlCol="0">
            <a:spAutoFit/>
          </a:bodyPr>
          <a:lstStyle/>
          <a:p>
            <a:r>
              <a:rPr lang="en-US" sz="1200" dirty="0"/>
              <a:t>Much of the following analysis is located on the following secure website:</a:t>
            </a:r>
          </a:p>
          <a:p>
            <a:endParaRPr lang="en-US" sz="1200" dirty="0"/>
          </a:p>
          <a:p>
            <a:r>
              <a:rPr lang="en-US" sz="1200" dirty="0">
                <a:hlinkClick r:id="rId4"/>
              </a:rPr>
              <a:t>http://gendorf.herokuapp.com/</a:t>
            </a:r>
            <a:endParaRPr lang="en-US" sz="1200" dirty="0"/>
          </a:p>
        </p:txBody>
      </p:sp>
    </p:spTree>
    <p:extLst>
      <p:ext uri="{BB962C8B-B14F-4D97-AF65-F5344CB8AC3E}">
        <p14:creationId xmlns:p14="http://schemas.microsoft.com/office/powerpoint/2010/main" val="318523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02A5E7-EE8A-454A-A933-2465D37B794D}"/>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Box 5">
            <a:extLst>
              <a:ext uri="{FF2B5EF4-FFF2-40B4-BE49-F238E27FC236}">
                <a16:creationId xmlns:a16="http://schemas.microsoft.com/office/drawing/2014/main" id="{85B99292-0745-4D83-8D1F-4729EBF3788F}"/>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pic>
        <p:nvPicPr>
          <p:cNvPr id="12" name="Picture 11">
            <a:extLst>
              <a:ext uri="{FF2B5EF4-FFF2-40B4-BE49-F238E27FC236}">
                <a16:creationId xmlns:a16="http://schemas.microsoft.com/office/drawing/2014/main" id="{6FE111E1-F8F9-47F7-92F6-92F3E5E38362}"/>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13" name="Picture 12" descr="A picture containing table&#10;&#10;Description automatically generated">
            <a:extLst>
              <a:ext uri="{FF2B5EF4-FFF2-40B4-BE49-F238E27FC236}">
                <a16:creationId xmlns:a16="http://schemas.microsoft.com/office/drawing/2014/main" id="{97680DA9-F5A2-47EB-8C6B-6F8210F5ABA1}"/>
              </a:ext>
            </a:extLst>
          </p:cNvPr>
          <p:cNvPicPr>
            <a:picLocks noChangeAspect="1"/>
          </p:cNvPicPr>
          <p:nvPr/>
        </p:nvPicPr>
        <p:blipFill>
          <a:blip r:embed="rId3"/>
          <a:stretch>
            <a:fillRect/>
          </a:stretch>
        </p:blipFill>
        <p:spPr>
          <a:xfrm>
            <a:off x="331470" y="162481"/>
            <a:ext cx="2015490" cy="412259"/>
          </a:xfrm>
          <a:prstGeom prst="rect">
            <a:avLst/>
          </a:prstGeom>
        </p:spPr>
      </p:pic>
      <p:sp>
        <p:nvSpPr>
          <p:cNvPr id="14" name="TextBox 13">
            <a:extLst>
              <a:ext uri="{FF2B5EF4-FFF2-40B4-BE49-F238E27FC236}">
                <a16:creationId xmlns:a16="http://schemas.microsoft.com/office/drawing/2014/main" id="{4B331C58-876E-4E23-A3D0-4906B4621037}"/>
              </a:ext>
            </a:extLst>
          </p:cNvPr>
          <p:cNvSpPr txBox="1"/>
          <p:nvPr/>
        </p:nvSpPr>
        <p:spPr>
          <a:xfrm>
            <a:off x="255270" y="1352550"/>
            <a:ext cx="8618220" cy="338554"/>
          </a:xfrm>
          <a:prstGeom prst="rect">
            <a:avLst/>
          </a:prstGeom>
          <a:noFill/>
        </p:spPr>
        <p:txBody>
          <a:bodyPr wrap="square" rtlCol="0">
            <a:spAutoFit/>
          </a:bodyPr>
          <a:lstStyle/>
          <a:p>
            <a:r>
              <a:rPr lang="en-US" sz="1600" b="1" dirty="0"/>
              <a:t>What appears to be happening to the </a:t>
            </a:r>
            <a:r>
              <a:rPr lang="en-US" sz="1600" b="1" dirty="0" err="1"/>
              <a:t>KPFilms</a:t>
            </a:r>
            <a:r>
              <a:rPr lang="en-US" sz="1600" b="1" dirty="0"/>
              <a:t> businesses.   </a:t>
            </a:r>
          </a:p>
        </p:txBody>
      </p:sp>
      <p:sp>
        <p:nvSpPr>
          <p:cNvPr id="15" name="TextBox 14">
            <a:extLst>
              <a:ext uri="{FF2B5EF4-FFF2-40B4-BE49-F238E27FC236}">
                <a16:creationId xmlns:a16="http://schemas.microsoft.com/office/drawing/2014/main" id="{5AEA4C08-4F96-4FBA-82C8-227EEFCEFE7A}"/>
              </a:ext>
            </a:extLst>
          </p:cNvPr>
          <p:cNvSpPr txBox="1"/>
          <p:nvPr/>
        </p:nvSpPr>
        <p:spPr>
          <a:xfrm>
            <a:off x="331470" y="5996715"/>
            <a:ext cx="8618220" cy="523220"/>
          </a:xfrm>
          <a:prstGeom prst="rect">
            <a:avLst/>
          </a:prstGeom>
          <a:noFill/>
        </p:spPr>
        <p:txBody>
          <a:bodyPr wrap="square" rtlCol="0">
            <a:spAutoFit/>
          </a:bodyPr>
          <a:lstStyle/>
          <a:p>
            <a:r>
              <a:rPr lang="en-US" sz="1400" b="1" i="1" dirty="0"/>
              <a:t>The secret to successfully improving margin as volume or price is reduced is to work holistically with the business, supply chain, production, </a:t>
            </a:r>
            <a:r>
              <a:rPr lang="en-US" sz="1400" b="1" i="1" dirty="0" err="1"/>
              <a:t>etc</a:t>
            </a:r>
            <a:r>
              <a:rPr lang="en-US" sz="1400" b="1" i="1" dirty="0"/>
              <a:t> to find creative solutions together.  Working in SILO’s no longer works.   </a:t>
            </a:r>
          </a:p>
        </p:txBody>
      </p:sp>
      <p:pic>
        <p:nvPicPr>
          <p:cNvPr id="17" name="Picture 16" descr="A picture containing screenshot, text, map&#10;&#10;Description automatically generated">
            <a:extLst>
              <a:ext uri="{FF2B5EF4-FFF2-40B4-BE49-F238E27FC236}">
                <a16:creationId xmlns:a16="http://schemas.microsoft.com/office/drawing/2014/main" id="{6CFDEF88-0E00-4952-8ABB-FADA6EC31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8" y="1864390"/>
            <a:ext cx="5165692" cy="4064541"/>
          </a:xfrm>
          <a:prstGeom prst="rect">
            <a:avLst/>
          </a:prstGeom>
        </p:spPr>
      </p:pic>
      <p:sp>
        <p:nvSpPr>
          <p:cNvPr id="18" name="TextBox 17">
            <a:extLst>
              <a:ext uri="{FF2B5EF4-FFF2-40B4-BE49-F238E27FC236}">
                <a16:creationId xmlns:a16="http://schemas.microsoft.com/office/drawing/2014/main" id="{66A718CE-0E5A-473C-A46C-9BCB8490083E}"/>
              </a:ext>
            </a:extLst>
          </p:cNvPr>
          <p:cNvSpPr txBox="1"/>
          <p:nvPr/>
        </p:nvSpPr>
        <p:spPr>
          <a:xfrm>
            <a:off x="7057547" y="3542718"/>
            <a:ext cx="1449864" cy="707886"/>
          </a:xfrm>
          <a:prstGeom prst="rect">
            <a:avLst/>
          </a:prstGeom>
          <a:solidFill>
            <a:schemeClr val="accent2">
              <a:lumMod val="20000"/>
              <a:lumOff val="80000"/>
            </a:schemeClr>
          </a:solidFill>
        </p:spPr>
        <p:txBody>
          <a:bodyPr wrap="square" rtlCol="0">
            <a:spAutoFit/>
          </a:bodyPr>
          <a:lstStyle/>
          <a:p>
            <a:r>
              <a:rPr lang="en-US" sz="800" b="1" dirty="0"/>
              <a:t>LOW MARGIN - in need of radical challenge of cost</a:t>
            </a:r>
          </a:p>
          <a:p>
            <a:r>
              <a:rPr lang="en-US" sz="800" b="1" dirty="0"/>
              <a:t>Large Volumes-Large Lines</a:t>
            </a:r>
          </a:p>
          <a:p>
            <a:r>
              <a:rPr lang="en-US" sz="800" b="1" dirty="0"/>
              <a:t>OPERATING DISCIPINE AND COST LEAD</a:t>
            </a:r>
          </a:p>
        </p:txBody>
      </p:sp>
      <p:sp>
        <p:nvSpPr>
          <p:cNvPr id="19" name="TextBox 18">
            <a:extLst>
              <a:ext uri="{FF2B5EF4-FFF2-40B4-BE49-F238E27FC236}">
                <a16:creationId xmlns:a16="http://schemas.microsoft.com/office/drawing/2014/main" id="{2C8CD230-AAE8-4B25-A91D-7D34CC6292AB}"/>
              </a:ext>
            </a:extLst>
          </p:cNvPr>
          <p:cNvSpPr txBox="1"/>
          <p:nvPr/>
        </p:nvSpPr>
        <p:spPr>
          <a:xfrm>
            <a:off x="7057546" y="3003804"/>
            <a:ext cx="1449865" cy="461665"/>
          </a:xfrm>
          <a:prstGeom prst="rect">
            <a:avLst/>
          </a:prstGeom>
          <a:solidFill>
            <a:srgbClr val="FFFFCC"/>
          </a:solidFill>
        </p:spPr>
        <p:txBody>
          <a:bodyPr wrap="square" rtlCol="0">
            <a:spAutoFit/>
          </a:bodyPr>
          <a:lstStyle/>
          <a:p>
            <a:r>
              <a:rPr lang="en-US" sz="800" b="1" dirty="0"/>
              <a:t>MED – position for commoditization – start consolidating </a:t>
            </a:r>
          </a:p>
        </p:txBody>
      </p:sp>
      <p:sp>
        <p:nvSpPr>
          <p:cNvPr id="20" name="TextBox 19">
            <a:extLst>
              <a:ext uri="{FF2B5EF4-FFF2-40B4-BE49-F238E27FC236}">
                <a16:creationId xmlns:a16="http://schemas.microsoft.com/office/drawing/2014/main" id="{38A5CCEA-D006-46AD-B280-694517B015CA}"/>
              </a:ext>
            </a:extLst>
          </p:cNvPr>
          <p:cNvSpPr txBox="1"/>
          <p:nvPr/>
        </p:nvSpPr>
        <p:spPr>
          <a:xfrm>
            <a:off x="7057547" y="2119467"/>
            <a:ext cx="1449865" cy="830997"/>
          </a:xfrm>
          <a:prstGeom prst="rect">
            <a:avLst/>
          </a:prstGeom>
          <a:solidFill>
            <a:srgbClr val="E8FFD1"/>
          </a:solidFill>
        </p:spPr>
        <p:txBody>
          <a:bodyPr wrap="square" rtlCol="0">
            <a:spAutoFit/>
          </a:bodyPr>
          <a:lstStyle/>
          <a:p>
            <a:r>
              <a:rPr lang="en-US" sz="800" b="1" dirty="0"/>
              <a:t>HIGH MARGIN– More likely to justify service, small volumes, </a:t>
            </a:r>
          </a:p>
          <a:p>
            <a:r>
              <a:rPr lang="en-US" sz="800" b="1" dirty="0"/>
              <a:t>FLEXIBLE PRODUCTION</a:t>
            </a:r>
          </a:p>
          <a:p>
            <a:r>
              <a:rPr lang="en-US" sz="800" b="1" dirty="0"/>
              <a:t>INNOVATION AND CUSTOMER SERVICE LEAD</a:t>
            </a:r>
          </a:p>
        </p:txBody>
      </p:sp>
      <p:sp>
        <p:nvSpPr>
          <p:cNvPr id="21" name="TextBox 20">
            <a:extLst>
              <a:ext uri="{FF2B5EF4-FFF2-40B4-BE49-F238E27FC236}">
                <a16:creationId xmlns:a16="http://schemas.microsoft.com/office/drawing/2014/main" id="{0BF4E176-7B27-41C7-82C6-FE7B10BBCB5A}"/>
              </a:ext>
            </a:extLst>
          </p:cNvPr>
          <p:cNvSpPr txBox="1"/>
          <p:nvPr/>
        </p:nvSpPr>
        <p:spPr>
          <a:xfrm>
            <a:off x="3142690" y="2573640"/>
            <a:ext cx="2149962" cy="630942"/>
          </a:xfrm>
          <a:prstGeom prst="rect">
            <a:avLst/>
          </a:prstGeom>
          <a:noFill/>
        </p:spPr>
        <p:txBody>
          <a:bodyPr wrap="square" rtlCol="0">
            <a:spAutoFit/>
          </a:bodyPr>
          <a:lstStyle/>
          <a:p>
            <a:r>
              <a:rPr lang="en-US" sz="700" b="1" i="1" dirty="0">
                <a:solidFill>
                  <a:srgbClr val="FF0000"/>
                </a:solidFill>
              </a:rPr>
              <a:t>NOTE: All products eventually follow this path.  Not all customers and products can be treated the same.   The secret is constantly differentiating customers and products and moving them strategically to an operating discipline approach as they commoditize</a:t>
            </a:r>
          </a:p>
        </p:txBody>
      </p:sp>
      <p:sp>
        <p:nvSpPr>
          <p:cNvPr id="16" name="TextBox 15">
            <a:extLst>
              <a:ext uri="{FF2B5EF4-FFF2-40B4-BE49-F238E27FC236}">
                <a16:creationId xmlns:a16="http://schemas.microsoft.com/office/drawing/2014/main" id="{5DAE39D2-7AD3-4817-B29F-DB33ACE23C03}"/>
              </a:ext>
            </a:extLst>
          </p:cNvPr>
          <p:cNvSpPr txBox="1"/>
          <p:nvPr/>
        </p:nvSpPr>
        <p:spPr>
          <a:xfrm>
            <a:off x="2774470" y="3803989"/>
            <a:ext cx="855883" cy="230832"/>
          </a:xfrm>
          <a:prstGeom prst="rect">
            <a:avLst/>
          </a:prstGeom>
          <a:solidFill>
            <a:schemeClr val="accent2">
              <a:lumMod val="20000"/>
              <a:lumOff val="80000"/>
            </a:schemeClr>
          </a:solidFill>
        </p:spPr>
        <p:txBody>
          <a:bodyPr wrap="square" rtlCol="0">
            <a:spAutoFit/>
          </a:bodyPr>
          <a:lstStyle/>
          <a:p>
            <a:r>
              <a:rPr lang="en-US" sz="900" dirty="0"/>
              <a:t>Construction</a:t>
            </a:r>
          </a:p>
        </p:txBody>
      </p:sp>
      <p:sp>
        <p:nvSpPr>
          <p:cNvPr id="3" name="TextBox 2">
            <a:extLst>
              <a:ext uri="{FF2B5EF4-FFF2-40B4-BE49-F238E27FC236}">
                <a16:creationId xmlns:a16="http://schemas.microsoft.com/office/drawing/2014/main" id="{3EF75C96-3776-4B92-A042-D8E9E928449F}"/>
              </a:ext>
            </a:extLst>
          </p:cNvPr>
          <p:cNvSpPr txBox="1"/>
          <p:nvPr/>
        </p:nvSpPr>
        <p:spPr>
          <a:xfrm>
            <a:off x="5512160" y="2619387"/>
            <a:ext cx="1402080" cy="1277273"/>
          </a:xfrm>
          <a:prstGeom prst="rect">
            <a:avLst/>
          </a:prstGeom>
          <a:noFill/>
        </p:spPr>
        <p:txBody>
          <a:bodyPr wrap="square" rtlCol="0">
            <a:spAutoFit/>
          </a:bodyPr>
          <a:lstStyle/>
          <a:p>
            <a:r>
              <a:rPr lang="en-US" sz="1100" b="1" i="1" dirty="0"/>
              <a:t>Different Products and Businesses at a Site can be in different parts of the life cycle and may have different needs</a:t>
            </a:r>
          </a:p>
          <a:p>
            <a:endParaRPr lang="en-US" sz="1100" b="1" i="1" dirty="0"/>
          </a:p>
        </p:txBody>
      </p:sp>
      <p:sp>
        <p:nvSpPr>
          <p:cNvPr id="23" name="TextBox 14">
            <a:extLst>
              <a:ext uri="{FF2B5EF4-FFF2-40B4-BE49-F238E27FC236}">
                <a16:creationId xmlns:a16="http://schemas.microsoft.com/office/drawing/2014/main" id="{3F7473E8-FC2D-4AD5-AE5A-358317E4C421}"/>
              </a:ext>
            </a:extLst>
          </p:cNvPr>
          <p:cNvSpPr txBox="1">
            <a:spLocks noChangeArrowheads="1"/>
          </p:cNvSpPr>
          <p:nvPr/>
        </p:nvSpPr>
        <p:spPr bwMode="auto">
          <a:xfrm>
            <a:off x="7086813" y="6300361"/>
            <a:ext cx="1824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sz="1200" dirty="0"/>
              <a:t>Slide 3</a:t>
            </a:r>
          </a:p>
        </p:txBody>
      </p:sp>
      <p:sp>
        <p:nvSpPr>
          <p:cNvPr id="24" name="TextBox 23">
            <a:extLst>
              <a:ext uri="{FF2B5EF4-FFF2-40B4-BE49-F238E27FC236}">
                <a16:creationId xmlns:a16="http://schemas.microsoft.com/office/drawing/2014/main" id="{CDF0EDEF-BFD3-4956-AB7B-72C8C93D6D4B}"/>
              </a:ext>
            </a:extLst>
          </p:cNvPr>
          <p:cNvSpPr txBox="1"/>
          <p:nvPr/>
        </p:nvSpPr>
        <p:spPr>
          <a:xfrm>
            <a:off x="3112650" y="4017546"/>
            <a:ext cx="517703" cy="230832"/>
          </a:xfrm>
          <a:prstGeom prst="rect">
            <a:avLst/>
          </a:prstGeom>
          <a:solidFill>
            <a:schemeClr val="accent2">
              <a:lumMod val="20000"/>
              <a:lumOff val="80000"/>
            </a:schemeClr>
          </a:solidFill>
        </p:spPr>
        <p:txBody>
          <a:bodyPr wrap="square" rtlCol="0">
            <a:spAutoFit/>
          </a:bodyPr>
          <a:lstStyle/>
          <a:p>
            <a:r>
              <a:rPr lang="en-US" sz="900" dirty="0"/>
              <a:t>Cards</a:t>
            </a:r>
          </a:p>
        </p:txBody>
      </p:sp>
      <p:sp>
        <p:nvSpPr>
          <p:cNvPr id="25" name="TextBox 24">
            <a:extLst>
              <a:ext uri="{FF2B5EF4-FFF2-40B4-BE49-F238E27FC236}">
                <a16:creationId xmlns:a16="http://schemas.microsoft.com/office/drawing/2014/main" id="{FD7C1551-5740-4718-B027-83C89902D6B3}"/>
              </a:ext>
            </a:extLst>
          </p:cNvPr>
          <p:cNvSpPr txBox="1"/>
          <p:nvPr/>
        </p:nvSpPr>
        <p:spPr>
          <a:xfrm>
            <a:off x="2556671" y="3565463"/>
            <a:ext cx="517703" cy="230832"/>
          </a:xfrm>
          <a:prstGeom prst="rect">
            <a:avLst/>
          </a:prstGeom>
          <a:solidFill>
            <a:schemeClr val="accent2">
              <a:lumMod val="20000"/>
              <a:lumOff val="80000"/>
            </a:schemeClr>
          </a:solidFill>
        </p:spPr>
        <p:txBody>
          <a:bodyPr wrap="square" rtlCol="0">
            <a:spAutoFit/>
          </a:bodyPr>
          <a:lstStyle/>
          <a:p>
            <a:r>
              <a:rPr lang="en-US" sz="900" dirty="0"/>
              <a:t>Tape</a:t>
            </a:r>
          </a:p>
        </p:txBody>
      </p:sp>
      <p:sp>
        <p:nvSpPr>
          <p:cNvPr id="26" name="TextBox 25">
            <a:extLst>
              <a:ext uri="{FF2B5EF4-FFF2-40B4-BE49-F238E27FC236}">
                <a16:creationId xmlns:a16="http://schemas.microsoft.com/office/drawing/2014/main" id="{34A8417E-7E2E-4833-B09D-582B4517D2A0}"/>
              </a:ext>
            </a:extLst>
          </p:cNvPr>
          <p:cNvSpPr txBox="1"/>
          <p:nvPr/>
        </p:nvSpPr>
        <p:spPr>
          <a:xfrm>
            <a:off x="2088108" y="2962081"/>
            <a:ext cx="517703" cy="230832"/>
          </a:xfrm>
          <a:prstGeom prst="rect">
            <a:avLst/>
          </a:prstGeom>
          <a:solidFill>
            <a:schemeClr val="accent2">
              <a:lumMod val="20000"/>
              <a:lumOff val="80000"/>
            </a:schemeClr>
          </a:solidFill>
        </p:spPr>
        <p:txBody>
          <a:bodyPr wrap="square" rtlCol="0">
            <a:spAutoFit/>
          </a:bodyPr>
          <a:lstStyle/>
          <a:p>
            <a:r>
              <a:rPr lang="en-US" sz="900" dirty="0"/>
              <a:t>Deco</a:t>
            </a:r>
          </a:p>
        </p:txBody>
      </p:sp>
      <p:sp>
        <p:nvSpPr>
          <p:cNvPr id="27" name="TextBox 26">
            <a:extLst>
              <a:ext uri="{FF2B5EF4-FFF2-40B4-BE49-F238E27FC236}">
                <a16:creationId xmlns:a16="http://schemas.microsoft.com/office/drawing/2014/main" id="{CBD1DA32-6FB8-4585-BA76-D4090806B149}"/>
              </a:ext>
            </a:extLst>
          </p:cNvPr>
          <p:cNvSpPr txBox="1"/>
          <p:nvPr/>
        </p:nvSpPr>
        <p:spPr>
          <a:xfrm>
            <a:off x="2264348" y="3174722"/>
            <a:ext cx="810026" cy="230832"/>
          </a:xfrm>
          <a:prstGeom prst="rect">
            <a:avLst/>
          </a:prstGeom>
          <a:solidFill>
            <a:schemeClr val="accent2">
              <a:lumMod val="20000"/>
              <a:lumOff val="80000"/>
            </a:schemeClr>
          </a:solidFill>
        </p:spPr>
        <p:txBody>
          <a:bodyPr wrap="square" rtlCol="0">
            <a:spAutoFit/>
          </a:bodyPr>
          <a:lstStyle/>
          <a:p>
            <a:r>
              <a:rPr lang="en-US" sz="900" dirty="0"/>
              <a:t>Shrink Sleeve</a:t>
            </a:r>
          </a:p>
        </p:txBody>
      </p:sp>
    </p:spTree>
    <p:extLst>
      <p:ext uri="{BB962C8B-B14F-4D97-AF65-F5344CB8AC3E}">
        <p14:creationId xmlns:p14="http://schemas.microsoft.com/office/powerpoint/2010/main" val="3906044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22268" y="1985243"/>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C3EC1B91-DBCA-4A6B-A411-767FF9E18339}"/>
              </a:ext>
            </a:extLst>
          </p:cNvPr>
          <p:cNvGraphicFramePr>
            <a:graphicFrameLocks/>
          </p:cNvGraphicFramePr>
          <p:nvPr>
            <p:extLst>
              <p:ext uri="{D42A27DB-BD31-4B8C-83A1-F6EECF244321}">
                <p14:modId xmlns:p14="http://schemas.microsoft.com/office/powerpoint/2010/main" val="911768282"/>
              </p:ext>
            </p:extLst>
          </p:nvPr>
        </p:nvGraphicFramePr>
        <p:xfrm>
          <a:off x="2689510" y="2305285"/>
          <a:ext cx="6012510" cy="4050499"/>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a:extLst>
              <a:ext uri="{FF2B5EF4-FFF2-40B4-BE49-F238E27FC236}">
                <a16:creationId xmlns:a16="http://schemas.microsoft.com/office/drawing/2014/main" id="{517552D7-E431-4783-B8AA-4199078C7532}"/>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TextBox 5">
            <a:extLst>
              <a:ext uri="{FF2B5EF4-FFF2-40B4-BE49-F238E27FC236}">
                <a16:creationId xmlns:a16="http://schemas.microsoft.com/office/drawing/2014/main" id="{12CA8518-4E7F-45E8-8439-E53C1466B1C1}"/>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graphicFrame>
        <p:nvGraphicFramePr>
          <p:cNvPr id="16" name="Chart 15">
            <a:extLst>
              <a:ext uri="{FF2B5EF4-FFF2-40B4-BE49-F238E27FC236}">
                <a16:creationId xmlns:a16="http://schemas.microsoft.com/office/drawing/2014/main" id="{B74A2FE8-7480-4C4B-A9AA-A6757F91513E}"/>
              </a:ext>
            </a:extLst>
          </p:cNvPr>
          <p:cNvGraphicFramePr>
            <a:graphicFrameLocks/>
          </p:cNvGraphicFramePr>
          <p:nvPr>
            <p:extLst>
              <p:ext uri="{D42A27DB-BD31-4B8C-83A1-F6EECF244321}">
                <p14:modId xmlns:p14="http://schemas.microsoft.com/office/powerpoint/2010/main" val="3955297602"/>
              </p:ext>
            </p:extLst>
          </p:nvPr>
        </p:nvGraphicFramePr>
        <p:xfrm>
          <a:off x="225352" y="4555188"/>
          <a:ext cx="2439844" cy="19147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4A8AA6BB-A268-460F-99B6-0DB1E3D67DB1}"/>
              </a:ext>
            </a:extLst>
          </p:cNvPr>
          <p:cNvGraphicFramePr>
            <a:graphicFrameLocks/>
          </p:cNvGraphicFramePr>
          <p:nvPr>
            <p:extLst>
              <p:ext uri="{D42A27DB-BD31-4B8C-83A1-F6EECF244321}">
                <p14:modId xmlns:p14="http://schemas.microsoft.com/office/powerpoint/2010/main" val="404649535"/>
              </p:ext>
            </p:extLst>
          </p:nvPr>
        </p:nvGraphicFramePr>
        <p:xfrm>
          <a:off x="398696" y="2305285"/>
          <a:ext cx="2109006" cy="2249903"/>
        </p:xfrm>
        <a:graphic>
          <a:graphicData uri="http://schemas.openxmlformats.org/drawingml/2006/chart">
            <c:chart xmlns:c="http://schemas.openxmlformats.org/drawingml/2006/chart" xmlns:r="http://schemas.openxmlformats.org/officeDocument/2006/relationships" r:id="rId7"/>
          </a:graphicData>
        </a:graphic>
      </p:graphicFrame>
      <p:cxnSp>
        <p:nvCxnSpPr>
          <p:cNvPr id="3" name="Straight Connector 2">
            <a:extLst>
              <a:ext uri="{FF2B5EF4-FFF2-40B4-BE49-F238E27FC236}">
                <a16:creationId xmlns:a16="http://schemas.microsoft.com/office/drawing/2014/main" id="{B8B07B61-4ED4-4D0F-964D-B485389BB4FD}"/>
              </a:ext>
            </a:extLst>
          </p:cNvPr>
          <p:cNvCxnSpPr>
            <a:cxnSpLocks/>
          </p:cNvCxnSpPr>
          <p:nvPr/>
        </p:nvCxnSpPr>
        <p:spPr>
          <a:xfrm flipV="1">
            <a:off x="4199307" y="2634859"/>
            <a:ext cx="0" cy="2747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B0EDDF-9493-433A-A328-9C2CE831E406}"/>
              </a:ext>
            </a:extLst>
          </p:cNvPr>
          <p:cNvCxnSpPr>
            <a:cxnSpLocks/>
          </p:cNvCxnSpPr>
          <p:nvPr/>
        </p:nvCxnSpPr>
        <p:spPr>
          <a:xfrm flipV="1">
            <a:off x="7042903" y="2634859"/>
            <a:ext cx="0" cy="2747533"/>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BE5EE4-1822-4353-8C8D-0606E08177C1}"/>
              </a:ext>
            </a:extLst>
          </p:cNvPr>
          <p:cNvSpPr txBox="1"/>
          <p:nvPr/>
        </p:nvSpPr>
        <p:spPr>
          <a:xfrm>
            <a:off x="3352821" y="2875295"/>
            <a:ext cx="935961" cy="1323439"/>
          </a:xfrm>
          <a:prstGeom prst="rect">
            <a:avLst/>
          </a:prstGeom>
          <a:noFill/>
        </p:spPr>
        <p:txBody>
          <a:bodyPr wrap="square" rtlCol="0">
            <a:spAutoFit/>
          </a:bodyPr>
          <a:lstStyle/>
          <a:p>
            <a:r>
              <a:rPr lang="en-US" sz="800" b="1" dirty="0"/>
              <a:t>TOP 20%</a:t>
            </a:r>
            <a:r>
              <a:rPr lang="en-US" sz="800" dirty="0"/>
              <a:t> Products Represent 133% of EBITDA</a:t>
            </a:r>
          </a:p>
          <a:p>
            <a:r>
              <a:rPr lang="en-US" sz="800" dirty="0"/>
              <a:t>And 70% of Volume</a:t>
            </a:r>
          </a:p>
          <a:p>
            <a:endParaRPr lang="en-US" sz="800" dirty="0"/>
          </a:p>
          <a:p>
            <a:r>
              <a:rPr lang="en-US" sz="800" dirty="0"/>
              <a:t>€12.2 Mil EBITDA</a:t>
            </a:r>
          </a:p>
          <a:p>
            <a:endParaRPr lang="en-US" sz="800" dirty="0"/>
          </a:p>
          <a:p>
            <a:r>
              <a:rPr lang="en-US" sz="800" dirty="0"/>
              <a:t>32 Products</a:t>
            </a:r>
          </a:p>
        </p:txBody>
      </p:sp>
      <p:sp>
        <p:nvSpPr>
          <p:cNvPr id="21" name="TextBox 20">
            <a:extLst>
              <a:ext uri="{FF2B5EF4-FFF2-40B4-BE49-F238E27FC236}">
                <a16:creationId xmlns:a16="http://schemas.microsoft.com/office/drawing/2014/main" id="{FEC67922-35ED-448A-B6E2-252F348A9765}"/>
              </a:ext>
            </a:extLst>
          </p:cNvPr>
          <p:cNvSpPr txBox="1"/>
          <p:nvPr/>
        </p:nvSpPr>
        <p:spPr>
          <a:xfrm>
            <a:off x="7132377" y="2880685"/>
            <a:ext cx="906416" cy="1692771"/>
          </a:xfrm>
          <a:prstGeom prst="rect">
            <a:avLst/>
          </a:prstGeom>
          <a:noFill/>
        </p:spPr>
        <p:txBody>
          <a:bodyPr wrap="square" rtlCol="0">
            <a:spAutoFit/>
          </a:bodyPr>
          <a:lstStyle/>
          <a:p>
            <a:r>
              <a:rPr lang="en-US" sz="800" b="1" dirty="0"/>
              <a:t>BOTTOM 20%</a:t>
            </a:r>
            <a:r>
              <a:rPr lang="en-US" sz="800" dirty="0"/>
              <a:t> Products Represent </a:t>
            </a:r>
            <a:r>
              <a:rPr lang="en-US" sz="800" dirty="0">
                <a:solidFill>
                  <a:srgbClr val="FF0000"/>
                </a:solidFill>
              </a:rPr>
              <a:t>(43%)</a:t>
            </a:r>
            <a:r>
              <a:rPr lang="en-US" sz="800" dirty="0"/>
              <a:t> of EBITDA</a:t>
            </a:r>
          </a:p>
          <a:p>
            <a:r>
              <a:rPr lang="en-US" sz="800" dirty="0"/>
              <a:t>And 21% of Volume</a:t>
            </a:r>
          </a:p>
          <a:p>
            <a:endParaRPr lang="en-US" sz="800" dirty="0"/>
          </a:p>
          <a:p>
            <a:r>
              <a:rPr lang="en-US" sz="800" dirty="0">
                <a:solidFill>
                  <a:srgbClr val="FF0000"/>
                </a:solidFill>
              </a:rPr>
              <a:t>-€4.3 Mil EBITDA</a:t>
            </a:r>
          </a:p>
          <a:p>
            <a:endParaRPr lang="en-US" sz="800" dirty="0">
              <a:solidFill>
                <a:srgbClr val="FF0000"/>
              </a:solidFill>
            </a:endParaRPr>
          </a:p>
          <a:p>
            <a:r>
              <a:rPr lang="en-US" sz="800" dirty="0"/>
              <a:t>32 Products</a:t>
            </a:r>
          </a:p>
          <a:p>
            <a:endParaRPr lang="en-US" sz="800" dirty="0"/>
          </a:p>
          <a:p>
            <a:endParaRPr lang="en-US" sz="800" dirty="0"/>
          </a:p>
          <a:p>
            <a:endParaRPr lang="en-US" sz="800" dirty="0"/>
          </a:p>
        </p:txBody>
      </p:sp>
      <p:sp>
        <p:nvSpPr>
          <p:cNvPr id="22" name="TextBox 21">
            <a:extLst>
              <a:ext uri="{FF2B5EF4-FFF2-40B4-BE49-F238E27FC236}">
                <a16:creationId xmlns:a16="http://schemas.microsoft.com/office/drawing/2014/main" id="{65DB2EF2-961D-45D1-B0D3-1DB51A722FF5}"/>
              </a:ext>
            </a:extLst>
          </p:cNvPr>
          <p:cNvSpPr txBox="1"/>
          <p:nvPr/>
        </p:nvSpPr>
        <p:spPr>
          <a:xfrm>
            <a:off x="4799119" y="2898214"/>
            <a:ext cx="866723" cy="1323439"/>
          </a:xfrm>
          <a:prstGeom prst="rect">
            <a:avLst/>
          </a:prstGeom>
          <a:noFill/>
        </p:spPr>
        <p:txBody>
          <a:bodyPr wrap="square" rtlCol="0">
            <a:spAutoFit/>
          </a:bodyPr>
          <a:lstStyle/>
          <a:p>
            <a:r>
              <a:rPr lang="en-US" sz="800" b="1" dirty="0"/>
              <a:t>MIDDLE 20%</a:t>
            </a:r>
            <a:r>
              <a:rPr lang="en-US" sz="800" dirty="0"/>
              <a:t> Products Represent 13% of EBITDA</a:t>
            </a:r>
          </a:p>
          <a:p>
            <a:r>
              <a:rPr lang="en-US" sz="800" dirty="0"/>
              <a:t>And 9% of Volume</a:t>
            </a:r>
          </a:p>
          <a:p>
            <a:endParaRPr lang="en-US" sz="800" dirty="0"/>
          </a:p>
          <a:p>
            <a:r>
              <a:rPr lang="en-US" sz="800" dirty="0"/>
              <a:t>€1.2 Mil EBITDA</a:t>
            </a:r>
          </a:p>
          <a:p>
            <a:endParaRPr lang="en-US" sz="800" dirty="0"/>
          </a:p>
          <a:p>
            <a:r>
              <a:rPr lang="en-US" sz="800" dirty="0"/>
              <a:t> 90 Products</a:t>
            </a:r>
          </a:p>
        </p:txBody>
      </p:sp>
      <p:sp>
        <p:nvSpPr>
          <p:cNvPr id="18" name="Oval 17">
            <a:extLst>
              <a:ext uri="{FF2B5EF4-FFF2-40B4-BE49-F238E27FC236}">
                <a16:creationId xmlns:a16="http://schemas.microsoft.com/office/drawing/2014/main" id="{98FF1275-3ACE-44EA-A424-338D5072775C}"/>
              </a:ext>
            </a:extLst>
          </p:cNvPr>
          <p:cNvSpPr/>
          <p:nvPr/>
        </p:nvSpPr>
        <p:spPr>
          <a:xfrm>
            <a:off x="4288782" y="4937864"/>
            <a:ext cx="2704915" cy="4179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6783D57-E0AC-484D-8CD8-9868F44AF1AC}"/>
              </a:ext>
            </a:extLst>
          </p:cNvPr>
          <p:cNvSpPr/>
          <p:nvPr/>
        </p:nvSpPr>
        <p:spPr>
          <a:xfrm>
            <a:off x="7235792" y="5012105"/>
            <a:ext cx="1065357" cy="1069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ED67C3-C64B-4B77-A7C4-549B66AF7746}"/>
              </a:ext>
            </a:extLst>
          </p:cNvPr>
          <p:cNvSpPr txBox="1"/>
          <p:nvPr/>
        </p:nvSpPr>
        <p:spPr>
          <a:xfrm>
            <a:off x="572041" y="1252988"/>
            <a:ext cx="5460391" cy="307777"/>
          </a:xfrm>
          <a:prstGeom prst="rect">
            <a:avLst/>
          </a:prstGeom>
          <a:noFill/>
        </p:spPr>
        <p:txBody>
          <a:bodyPr wrap="square" rtlCol="0">
            <a:spAutoFit/>
          </a:bodyPr>
          <a:lstStyle/>
          <a:p>
            <a:r>
              <a:rPr lang="en-US" sz="1400" b="1" dirty="0"/>
              <a:t>Product Margin – Rank Order by EBITDA Graph</a:t>
            </a:r>
          </a:p>
        </p:txBody>
      </p:sp>
      <p:sp>
        <p:nvSpPr>
          <p:cNvPr id="23" name="TextBox 22">
            <a:extLst>
              <a:ext uri="{FF2B5EF4-FFF2-40B4-BE49-F238E27FC236}">
                <a16:creationId xmlns:a16="http://schemas.microsoft.com/office/drawing/2014/main" id="{DF386C6A-0CF1-44CD-9438-F4E2F03A7AE2}"/>
              </a:ext>
            </a:extLst>
          </p:cNvPr>
          <p:cNvSpPr txBox="1"/>
          <p:nvPr/>
        </p:nvSpPr>
        <p:spPr>
          <a:xfrm>
            <a:off x="537832" y="1568496"/>
            <a:ext cx="8164188" cy="646331"/>
          </a:xfrm>
          <a:prstGeom prst="rect">
            <a:avLst/>
          </a:prstGeom>
          <a:solidFill>
            <a:schemeClr val="accent3">
              <a:lumMod val="20000"/>
              <a:lumOff val="80000"/>
            </a:schemeClr>
          </a:solidFill>
        </p:spPr>
        <p:txBody>
          <a:bodyPr wrap="square" rtlCol="0">
            <a:spAutoFit/>
          </a:bodyPr>
          <a:lstStyle/>
          <a:p>
            <a:r>
              <a:rPr lang="en-US" sz="1200" b="1" dirty="0"/>
              <a:t>Key Takeaway: </a:t>
            </a:r>
            <a:r>
              <a:rPr lang="en-US" sz="1200" dirty="0"/>
              <a:t>The </a:t>
            </a:r>
            <a:r>
              <a:rPr lang="en-US" sz="1200" dirty="0" err="1"/>
              <a:t>Gendorf</a:t>
            </a:r>
            <a:r>
              <a:rPr lang="en-US" sz="1200" dirty="0"/>
              <a:t> site has a lot of Product Complexity in which the business is getting little value. The Top 32 Products out of 158 Products (data provided) represents 133% of the EBITDA.   There is a need to challenge negative margin products and work together across business, manufacturing, supply chain, finance to optimize / improve margins.</a:t>
            </a:r>
          </a:p>
        </p:txBody>
      </p:sp>
      <p:sp>
        <p:nvSpPr>
          <p:cNvPr id="25" name="TextBox 24">
            <a:extLst>
              <a:ext uri="{FF2B5EF4-FFF2-40B4-BE49-F238E27FC236}">
                <a16:creationId xmlns:a16="http://schemas.microsoft.com/office/drawing/2014/main" id="{BA04435A-2806-4441-8790-898B7FE17D68}"/>
              </a:ext>
            </a:extLst>
          </p:cNvPr>
          <p:cNvSpPr txBox="1"/>
          <p:nvPr/>
        </p:nvSpPr>
        <p:spPr>
          <a:xfrm>
            <a:off x="5373433" y="4555188"/>
            <a:ext cx="1456820" cy="261610"/>
          </a:xfrm>
          <a:prstGeom prst="rect">
            <a:avLst/>
          </a:prstGeom>
          <a:noFill/>
        </p:spPr>
        <p:txBody>
          <a:bodyPr wrap="square" rtlCol="0">
            <a:spAutoFit/>
          </a:bodyPr>
          <a:lstStyle/>
          <a:p>
            <a:r>
              <a:rPr lang="en-US" sz="1100" dirty="0"/>
              <a:t>33% New Products</a:t>
            </a:r>
          </a:p>
        </p:txBody>
      </p:sp>
    </p:spTree>
    <p:extLst>
      <p:ext uri="{BB962C8B-B14F-4D97-AF65-F5344CB8AC3E}">
        <p14:creationId xmlns:p14="http://schemas.microsoft.com/office/powerpoint/2010/main" val="393899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E5AD63-4C67-4B63-A124-32EFB9E0B8AC}"/>
              </a:ext>
            </a:extLst>
          </p:cNvPr>
          <p:cNvPicPr>
            <a:picLocks noChangeAspect="1"/>
          </p:cNvPicPr>
          <p:nvPr/>
        </p:nvPicPr>
        <p:blipFill>
          <a:blip r:embed="rId5"/>
          <a:stretch>
            <a:fillRect/>
          </a:stretch>
        </p:blipFill>
        <p:spPr>
          <a:xfrm>
            <a:off x="2838449" y="2097205"/>
            <a:ext cx="6099475" cy="4199479"/>
          </a:xfrm>
          <a:prstGeom prst="rect">
            <a:avLst/>
          </a:prstGeom>
        </p:spPr>
      </p:pic>
      <p:sp>
        <p:nvSpPr>
          <p:cNvPr id="11" name="Rectangle 10">
            <a:extLst>
              <a:ext uri="{FF2B5EF4-FFF2-40B4-BE49-F238E27FC236}">
                <a16:creationId xmlns:a16="http://schemas.microsoft.com/office/drawing/2014/main" id="{083DCFEE-9944-4825-950C-EE8715E3C18A}"/>
              </a:ext>
            </a:extLst>
          </p:cNvPr>
          <p:cNvSpPr/>
          <p:nvPr/>
        </p:nvSpPr>
        <p:spPr>
          <a:xfrm>
            <a:off x="0" y="685800"/>
            <a:ext cx="9144000" cy="457200"/>
          </a:xfrm>
          <a:prstGeom prst="rect">
            <a:avLst/>
          </a:prstGeom>
          <a:solidFill>
            <a:srgbClr val="2E6E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Box 5">
            <a:extLst>
              <a:ext uri="{FF2B5EF4-FFF2-40B4-BE49-F238E27FC236}">
                <a16:creationId xmlns:a16="http://schemas.microsoft.com/office/drawing/2014/main" id="{032DC469-8701-455C-8E5E-83A16F64EB67}"/>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sp>
        <p:nvSpPr>
          <p:cNvPr id="14" name="TextBox 13">
            <a:extLst>
              <a:ext uri="{FF2B5EF4-FFF2-40B4-BE49-F238E27FC236}">
                <a16:creationId xmlns:a16="http://schemas.microsoft.com/office/drawing/2014/main" id="{276216B9-B38E-4A78-8A90-5D08ED714040}"/>
              </a:ext>
            </a:extLst>
          </p:cNvPr>
          <p:cNvSpPr txBox="1"/>
          <p:nvPr/>
        </p:nvSpPr>
        <p:spPr>
          <a:xfrm>
            <a:off x="271791" y="1219200"/>
            <a:ext cx="6984269" cy="307777"/>
          </a:xfrm>
          <a:prstGeom prst="rect">
            <a:avLst/>
          </a:prstGeom>
          <a:noFill/>
        </p:spPr>
        <p:txBody>
          <a:bodyPr wrap="square" rtlCol="0">
            <a:spAutoFit/>
          </a:bodyPr>
          <a:lstStyle/>
          <a:p>
            <a:r>
              <a:rPr lang="en-US" sz="1400" b="1" dirty="0"/>
              <a:t>Product Margin – broken down by Product Family and graphed in Rank Order</a:t>
            </a:r>
          </a:p>
        </p:txBody>
      </p:sp>
      <p:pic>
        <p:nvPicPr>
          <p:cNvPr id="15" name="Picture 14">
            <a:extLst>
              <a:ext uri="{FF2B5EF4-FFF2-40B4-BE49-F238E27FC236}">
                <a16:creationId xmlns:a16="http://schemas.microsoft.com/office/drawing/2014/main" id="{97477BAC-E50E-4CB4-9CB8-C57A0A5F6464}"/>
              </a:ext>
            </a:extLst>
          </p:cNvPr>
          <p:cNvPicPr>
            <a:picLocks noChangeAspect="1"/>
          </p:cNvPicPr>
          <p:nvPr/>
        </p:nvPicPr>
        <p:blipFill>
          <a:blip r:embed="rId6"/>
          <a:stretch>
            <a:fillRect/>
          </a:stretch>
        </p:blipFill>
        <p:spPr>
          <a:xfrm>
            <a:off x="421462" y="2315555"/>
            <a:ext cx="2027029" cy="1368784"/>
          </a:xfrm>
          <a:prstGeom prst="rect">
            <a:avLst/>
          </a:prstGeom>
        </p:spPr>
      </p:pic>
      <p:sp>
        <p:nvSpPr>
          <p:cNvPr id="59" name="TextBox 58">
            <a:extLst>
              <a:ext uri="{FF2B5EF4-FFF2-40B4-BE49-F238E27FC236}">
                <a16:creationId xmlns:a16="http://schemas.microsoft.com/office/drawing/2014/main" id="{2B353D40-2838-458E-B007-E76A373E181E}"/>
              </a:ext>
            </a:extLst>
          </p:cNvPr>
          <p:cNvSpPr txBox="1"/>
          <p:nvPr/>
        </p:nvSpPr>
        <p:spPr>
          <a:xfrm>
            <a:off x="331469" y="3858053"/>
            <a:ext cx="2353017" cy="2308324"/>
          </a:xfrm>
          <a:prstGeom prst="rect">
            <a:avLst/>
          </a:prstGeom>
          <a:solidFill>
            <a:schemeClr val="accent3">
              <a:lumMod val="20000"/>
              <a:lumOff val="80000"/>
            </a:schemeClr>
          </a:solidFill>
        </p:spPr>
        <p:txBody>
          <a:bodyPr wrap="square" rtlCol="0">
            <a:spAutoFit/>
          </a:bodyPr>
          <a:lstStyle/>
          <a:p>
            <a:r>
              <a:rPr lang="en-US" sz="1200" b="1" dirty="0"/>
              <a:t>Key Takeaway: </a:t>
            </a:r>
          </a:p>
          <a:p>
            <a:r>
              <a:rPr lang="en-US" sz="1200" dirty="0"/>
              <a:t>Product Margin graph organized along product families shows negative EBITDA tails within the families.   This should lead to more discussion between Commercial and Operations on how best to improve the margins of the all the products with a product family.</a:t>
            </a:r>
          </a:p>
          <a:p>
            <a:endParaRPr lang="en-US" sz="1200" dirty="0"/>
          </a:p>
          <a:p>
            <a:r>
              <a:rPr lang="en-US" sz="1200" dirty="0"/>
              <a:t>Neutralizing the Negative Margin Products is worth €4.3 Million / yr.</a:t>
            </a:r>
          </a:p>
        </p:txBody>
      </p:sp>
      <p:sp>
        <p:nvSpPr>
          <p:cNvPr id="26" name="TextBox 25">
            <a:extLst>
              <a:ext uri="{FF2B5EF4-FFF2-40B4-BE49-F238E27FC236}">
                <a16:creationId xmlns:a16="http://schemas.microsoft.com/office/drawing/2014/main" id="{23C250F2-35B9-494B-A484-D29E5CD64F6F}"/>
              </a:ext>
            </a:extLst>
          </p:cNvPr>
          <p:cNvSpPr txBox="1"/>
          <p:nvPr/>
        </p:nvSpPr>
        <p:spPr>
          <a:xfrm>
            <a:off x="363940" y="1765110"/>
            <a:ext cx="1951630" cy="430887"/>
          </a:xfrm>
          <a:prstGeom prst="rect">
            <a:avLst/>
          </a:prstGeom>
          <a:noFill/>
        </p:spPr>
        <p:txBody>
          <a:bodyPr wrap="square" rtlCol="0">
            <a:spAutoFit/>
          </a:bodyPr>
          <a:lstStyle/>
          <a:p>
            <a:r>
              <a:rPr lang="en-US" sz="1100" b="1" dirty="0"/>
              <a:t>Estimated Profitability by Product Family</a:t>
            </a:r>
          </a:p>
        </p:txBody>
      </p:sp>
    </p:spTree>
    <p:extLst>
      <p:ext uri="{BB962C8B-B14F-4D97-AF65-F5344CB8AC3E}">
        <p14:creationId xmlns:p14="http://schemas.microsoft.com/office/powerpoint/2010/main" val="374553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8E43825-D43F-400D-915E-51A9C43140B1}"/>
              </a:ext>
            </a:extLst>
          </p:cNvPr>
          <p:cNvPicPr>
            <a:picLocks noChangeAspect="1"/>
          </p:cNvPicPr>
          <p:nvPr/>
        </p:nvPicPr>
        <p:blipFill>
          <a:blip r:embed="rId3"/>
          <a:stretch>
            <a:fillRect/>
          </a:stretch>
        </p:blipFill>
        <p:spPr>
          <a:xfrm>
            <a:off x="2072834" y="1240032"/>
            <a:ext cx="5315349" cy="5294323"/>
          </a:xfrm>
          <a:prstGeom prst="rect">
            <a:avLst/>
          </a:prstGeom>
        </p:spPr>
      </p:pic>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4"/>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5"/>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2521301-B8AD-464C-8426-1A1FCA024358}"/>
              </a:ext>
            </a:extLst>
          </p:cNvPr>
          <p:cNvSpPr/>
          <p:nvPr/>
        </p:nvSpPr>
        <p:spPr>
          <a:xfrm>
            <a:off x="2532541" y="1703786"/>
            <a:ext cx="286603" cy="341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776502-8824-47B9-99D1-92B3820DCF4D}"/>
              </a:ext>
            </a:extLst>
          </p:cNvPr>
          <p:cNvSpPr/>
          <p:nvPr/>
        </p:nvSpPr>
        <p:spPr>
          <a:xfrm>
            <a:off x="6291900" y="1749999"/>
            <a:ext cx="288996" cy="341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05AC143F-E310-47BE-8A5C-2A9A8DB5877A}"/>
              </a:ext>
            </a:extLst>
          </p:cNvPr>
          <p:cNvCxnSpPr>
            <a:cxnSpLocks/>
            <a:stCxn id="5" idx="1"/>
            <a:endCxn id="12" idx="1"/>
          </p:cNvCxnSpPr>
          <p:nvPr/>
        </p:nvCxnSpPr>
        <p:spPr>
          <a:xfrm rot="10800000" flipH="1" flipV="1">
            <a:off x="2532541" y="1874382"/>
            <a:ext cx="152400" cy="2587873"/>
          </a:xfrm>
          <a:prstGeom prst="bentConnector3">
            <a:avLst>
              <a:gd name="adj1" fmla="val -382174"/>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83F4959-CCA0-47D6-8E2A-8F869964257F}"/>
              </a:ext>
            </a:extLst>
          </p:cNvPr>
          <p:cNvSpPr/>
          <p:nvPr/>
        </p:nvSpPr>
        <p:spPr>
          <a:xfrm>
            <a:off x="2684941" y="3600172"/>
            <a:ext cx="2081323" cy="1724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1D706704-8457-4004-B636-66C57063200C}"/>
              </a:ext>
            </a:extLst>
          </p:cNvPr>
          <p:cNvCxnSpPr>
            <a:cxnSpLocks/>
            <a:stCxn id="38" idx="0"/>
            <a:endCxn id="11" idx="0"/>
          </p:cNvCxnSpPr>
          <p:nvPr/>
        </p:nvCxnSpPr>
        <p:spPr>
          <a:xfrm rot="5400000" flipH="1" flipV="1">
            <a:off x="4582975" y="-103423"/>
            <a:ext cx="12700" cy="370684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8F00E8-08EE-4847-BF40-BA935C1EAD16}"/>
              </a:ext>
            </a:extLst>
          </p:cNvPr>
          <p:cNvSpPr txBox="1"/>
          <p:nvPr/>
        </p:nvSpPr>
        <p:spPr>
          <a:xfrm>
            <a:off x="557821" y="1467977"/>
            <a:ext cx="1897857" cy="338554"/>
          </a:xfrm>
          <a:prstGeom prst="rect">
            <a:avLst/>
          </a:prstGeom>
          <a:noFill/>
        </p:spPr>
        <p:txBody>
          <a:bodyPr wrap="square" rtlCol="0">
            <a:spAutoFit/>
          </a:bodyPr>
          <a:lstStyle/>
          <a:p>
            <a:r>
              <a:rPr lang="en-US" sz="800" dirty="0"/>
              <a:t>What are the Top 5 attributes I seem to lose the most money on?</a:t>
            </a:r>
          </a:p>
        </p:txBody>
      </p:sp>
      <p:sp>
        <p:nvSpPr>
          <p:cNvPr id="29" name="TextBox 28">
            <a:extLst>
              <a:ext uri="{FF2B5EF4-FFF2-40B4-BE49-F238E27FC236}">
                <a16:creationId xmlns:a16="http://schemas.microsoft.com/office/drawing/2014/main" id="{9317A5F3-122C-421A-BD69-B0047DC2AEDC}"/>
              </a:ext>
            </a:extLst>
          </p:cNvPr>
          <p:cNvSpPr txBox="1"/>
          <p:nvPr/>
        </p:nvSpPr>
        <p:spPr>
          <a:xfrm>
            <a:off x="2850273" y="3637521"/>
            <a:ext cx="2117392" cy="338554"/>
          </a:xfrm>
          <a:prstGeom prst="rect">
            <a:avLst/>
          </a:prstGeom>
          <a:noFill/>
        </p:spPr>
        <p:txBody>
          <a:bodyPr wrap="square" rtlCol="0">
            <a:spAutoFit/>
          </a:bodyPr>
          <a:lstStyle/>
          <a:p>
            <a:r>
              <a:rPr lang="en-US" sz="800" dirty="0"/>
              <a:t>Where do the Top 5 worst attributes show up on my Product Profitability curve?</a:t>
            </a:r>
          </a:p>
        </p:txBody>
      </p:sp>
      <p:sp>
        <p:nvSpPr>
          <p:cNvPr id="30" name="TextBox 29">
            <a:extLst>
              <a:ext uri="{FF2B5EF4-FFF2-40B4-BE49-F238E27FC236}">
                <a16:creationId xmlns:a16="http://schemas.microsoft.com/office/drawing/2014/main" id="{35F2C8FE-A670-4167-B14F-1883473951C8}"/>
              </a:ext>
            </a:extLst>
          </p:cNvPr>
          <p:cNvSpPr txBox="1"/>
          <p:nvPr/>
        </p:nvSpPr>
        <p:spPr>
          <a:xfrm>
            <a:off x="7414084" y="1480134"/>
            <a:ext cx="1235054" cy="461665"/>
          </a:xfrm>
          <a:prstGeom prst="rect">
            <a:avLst/>
          </a:prstGeom>
          <a:noFill/>
        </p:spPr>
        <p:txBody>
          <a:bodyPr wrap="square" rtlCol="0">
            <a:spAutoFit/>
          </a:bodyPr>
          <a:lstStyle/>
          <a:p>
            <a:r>
              <a:rPr lang="en-US" sz="800" dirty="0"/>
              <a:t>Breakdown the distribution for a particular attribute</a:t>
            </a:r>
          </a:p>
        </p:txBody>
      </p:sp>
      <p:sp>
        <p:nvSpPr>
          <p:cNvPr id="31" name="Rectangle 30">
            <a:extLst>
              <a:ext uri="{FF2B5EF4-FFF2-40B4-BE49-F238E27FC236}">
                <a16:creationId xmlns:a16="http://schemas.microsoft.com/office/drawing/2014/main" id="{ACC5D07D-A9C5-4B9A-9883-FAD6D66AA5FE}"/>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5">
            <a:extLst>
              <a:ext uri="{FF2B5EF4-FFF2-40B4-BE49-F238E27FC236}">
                <a16:creationId xmlns:a16="http://schemas.microsoft.com/office/drawing/2014/main" id="{45AD9DDD-D4B8-42CA-A5EC-B0E1BE5BCFF5}"/>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sp>
        <p:nvSpPr>
          <p:cNvPr id="38" name="Rectangle 37">
            <a:extLst>
              <a:ext uri="{FF2B5EF4-FFF2-40B4-BE49-F238E27FC236}">
                <a16:creationId xmlns:a16="http://schemas.microsoft.com/office/drawing/2014/main" id="{FD936BAA-2B28-4656-AB55-14E01A2CC512}"/>
              </a:ext>
            </a:extLst>
          </p:cNvPr>
          <p:cNvSpPr/>
          <p:nvPr/>
        </p:nvSpPr>
        <p:spPr>
          <a:xfrm>
            <a:off x="2506639" y="1749999"/>
            <a:ext cx="445827" cy="383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8D74BFB-66EB-4AAD-8915-8CAFC01DA8B9}"/>
              </a:ext>
            </a:extLst>
          </p:cNvPr>
          <p:cNvSpPr txBox="1"/>
          <p:nvPr/>
        </p:nvSpPr>
        <p:spPr>
          <a:xfrm>
            <a:off x="491319" y="2091193"/>
            <a:ext cx="1313990" cy="2677656"/>
          </a:xfrm>
          <a:prstGeom prst="rect">
            <a:avLst/>
          </a:prstGeom>
          <a:solidFill>
            <a:schemeClr val="accent3">
              <a:lumMod val="20000"/>
              <a:lumOff val="80000"/>
            </a:schemeClr>
          </a:solidFill>
        </p:spPr>
        <p:txBody>
          <a:bodyPr wrap="square" rtlCol="0">
            <a:spAutoFit/>
          </a:bodyPr>
          <a:lstStyle/>
          <a:p>
            <a:r>
              <a:rPr lang="en-US" sz="1200" b="1" dirty="0"/>
              <a:t>Key Takeaway: </a:t>
            </a:r>
          </a:p>
          <a:p>
            <a:r>
              <a:rPr lang="en-US" sz="1200" dirty="0"/>
              <a:t>An analysis can be done not only on products but also on attributes such as special treatments or thickness, etc. to determine if pricing is appropriate and whether product margins can be optimized.</a:t>
            </a:r>
          </a:p>
        </p:txBody>
      </p:sp>
    </p:spTree>
    <p:extLst>
      <p:ext uri="{BB962C8B-B14F-4D97-AF65-F5344CB8AC3E}">
        <p14:creationId xmlns:p14="http://schemas.microsoft.com/office/powerpoint/2010/main" val="2305012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93577B2-9548-4FE4-9175-A1B678D01277}"/>
              </a:ext>
            </a:extLst>
          </p:cNvPr>
          <p:cNvSpPr/>
          <p:nvPr/>
        </p:nvSpPr>
        <p:spPr>
          <a:xfrm>
            <a:off x="4456321" y="4415897"/>
            <a:ext cx="2054334" cy="2242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657E673-6A8A-4DC3-A671-DAE2E32BAACF}"/>
              </a:ext>
            </a:extLst>
          </p:cNvPr>
          <p:cNvSpPr/>
          <p:nvPr/>
        </p:nvSpPr>
        <p:spPr>
          <a:xfrm>
            <a:off x="6585945" y="4417501"/>
            <a:ext cx="2064142" cy="2242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25779F-E19E-42B3-8D98-8A55245239BB}"/>
              </a:ext>
            </a:extLst>
          </p:cNvPr>
          <p:cNvSpPr/>
          <p:nvPr/>
        </p:nvSpPr>
        <p:spPr>
          <a:xfrm>
            <a:off x="2311277" y="4406436"/>
            <a:ext cx="2064142" cy="2242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C4B4AD-9684-4438-893D-37C86306E00F}"/>
              </a:ext>
            </a:extLst>
          </p:cNvPr>
          <p:cNvSpPr/>
          <p:nvPr/>
        </p:nvSpPr>
        <p:spPr>
          <a:xfrm>
            <a:off x="331470" y="4394783"/>
            <a:ext cx="1905751" cy="2242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72EA554-66CF-45C3-8048-1F4130C3AB1F}"/>
              </a:ext>
            </a:extLst>
          </p:cNvPr>
          <p:cNvSpPr txBox="1"/>
          <p:nvPr/>
        </p:nvSpPr>
        <p:spPr>
          <a:xfrm>
            <a:off x="2321085" y="1470906"/>
            <a:ext cx="2054334" cy="2923877"/>
          </a:xfrm>
          <a:prstGeom prst="rect">
            <a:avLst/>
          </a:prstGeom>
          <a:noFill/>
          <a:ln>
            <a:solidFill>
              <a:srgbClr val="2E6EB8"/>
            </a:solidFill>
          </a:ln>
        </p:spPr>
        <p:txBody>
          <a:bodyPr wrap="square" rtlCol="0">
            <a:spAutoFit/>
          </a:bodyPr>
          <a:lstStyle/>
          <a:p>
            <a:r>
              <a:rPr lang="en-US" sz="800" b="1" dirty="0"/>
              <a:t>Cards Core</a:t>
            </a:r>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dirty="0"/>
          </a:p>
          <a:p>
            <a:r>
              <a:rPr lang="en-US" sz="800" b="1" dirty="0"/>
              <a:t>EBITDA 		Approx. </a:t>
            </a:r>
            <a:r>
              <a:rPr lang="en-US" sz="800" b="1" dirty="0">
                <a:solidFill>
                  <a:srgbClr val="FF0000"/>
                </a:solidFill>
              </a:rPr>
              <a:t>(€297k)</a:t>
            </a:r>
          </a:p>
          <a:p>
            <a:r>
              <a:rPr lang="en-US" sz="800" b="1" dirty="0"/>
              <a:t>VOLUME (KG)	4,883,300</a:t>
            </a:r>
          </a:p>
          <a:p>
            <a:endParaRPr lang="en-US" sz="800" dirty="0"/>
          </a:p>
          <a:p>
            <a:r>
              <a:rPr lang="en-US" sz="800" b="1" dirty="0"/>
              <a:t>77% of Volume has negative margin</a:t>
            </a:r>
            <a:endParaRPr lang="en-US" sz="800" b="1" dirty="0">
              <a:solidFill>
                <a:srgbClr val="FF0000"/>
              </a:solidFill>
            </a:endParaRPr>
          </a:p>
          <a:p>
            <a:endParaRPr lang="en-US" sz="800" dirty="0"/>
          </a:p>
          <a:p>
            <a:r>
              <a:rPr lang="en-US" sz="800" dirty="0"/>
              <a:t>PVC-240/15-TL – 84% of Profitability given back to Customer due to Rebates</a:t>
            </a:r>
          </a:p>
          <a:p>
            <a:endParaRPr lang="en-US" sz="800" dirty="0"/>
          </a:p>
          <a:p>
            <a:r>
              <a:rPr lang="en-US" sz="800" dirty="0"/>
              <a:t>Key Negative Margin Products</a:t>
            </a:r>
          </a:p>
          <a:p>
            <a:r>
              <a:rPr lang="en-US" sz="800" dirty="0"/>
              <a:t>PVC-419/58 WH - </a:t>
            </a:r>
            <a:r>
              <a:rPr lang="en-US" sz="800" dirty="0">
                <a:solidFill>
                  <a:srgbClr val="FF0000"/>
                </a:solidFill>
              </a:rPr>
              <a:t>(€214k)</a:t>
            </a:r>
          </a:p>
          <a:p>
            <a:r>
              <a:rPr lang="en-US" sz="800" dirty="0"/>
              <a:t>PVC-230/18 WH - </a:t>
            </a:r>
            <a:r>
              <a:rPr lang="en-US" sz="800" dirty="0">
                <a:solidFill>
                  <a:srgbClr val="FF0000"/>
                </a:solidFill>
              </a:rPr>
              <a:t>(€254k)</a:t>
            </a:r>
            <a:endParaRPr lang="en-US" sz="800" dirty="0"/>
          </a:p>
          <a:p>
            <a:r>
              <a:rPr lang="en-US" sz="800" dirty="0"/>
              <a:t>PVC-230/58 WH - </a:t>
            </a:r>
            <a:r>
              <a:rPr lang="en-US" sz="800" dirty="0">
                <a:solidFill>
                  <a:srgbClr val="FF0000"/>
                </a:solidFill>
              </a:rPr>
              <a:t>(€667k)</a:t>
            </a:r>
            <a:endParaRPr lang="en-US" sz="800" dirty="0"/>
          </a:p>
        </p:txBody>
      </p:sp>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Commercial Considerations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29" name="TextBox 28">
            <a:extLst>
              <a:ext uri="{FF2B5EF4-FFF2-40B4-BE49-F238E27FC236}">
                <a16:creationId xmlns:a16="http://schemas.microsoft.com/office/drawing/2014/main" id="{94242B4F-7A7E-40FF-B423-5DFA855A4E9D}"/>
              </a:ext>
            </a:extLst>
          </p:cNvPr>
          <p:cNvSpPr txBox="1"/>
          <p:nvPr/>
        </p:nvSpPr>
        <p:spPr>
          <a:xfrm>
            <a:off x="322520" y="1470906"/>
            <a:ext cx="1923849" cy="2923877"/>
          </a:xfrm>
          <a:prstGeom prst="rect">
            <a:avLst/>
          </a:prstGeom>
          <a:noFill/>
          <a:ln>
            <a:solidFill>
              <a:srgbClr val="2E6EB8"/>
            </a:solidFill>
          </a:ln>
        </p:spPr>
        <p:txBody>
          <a:bodyPr wrap="square" rtlCol="0">
            <a:spAutoFit/>
          </a:bodyPr>
          <a:lstStyle/>
          <a:p>
            <a:r>
              <a:rPr lang="en-US" sz="800" b="1" dirty="0"/>
              <a:t>Tapes</a:t>
            </a:r>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r>
              <a:rPr lang="en-US" sz="800" b="1" dirty="0"/>
              <a:t>EBITDA 		Approx. €1,370k</a:t>
            </a:r>
          </a:p>
          <a:p>
            <a:r>
              <a:rPr lang="en-US" sz="800" b="1" dirty="0"/>
              <a:t>VOLUME (KG)	9,510,854</a:t>
            </a:r>
          </a:p>
          <a:p>
            <a:endParaRPr lang="en-US" sz="800" b="1" dirty="0"/>
          </a:p>
          <a:p>
            <a:r>
              <a:rPr lang="en-US" sz="800" b="1" dirty="0"/>
              <a:t>Runs exclusively on line K17</a:t>
            </a:r>
          </a:p>
          <a:p>
            <a:r>
              <a:rPr lang="en-US" sz="800" b="1" dirty="0"/>
              <a:t>1 product appears to be 90+% of Volume</a:t>
            </a:r>
          </a:p>
          <a:p>
            <a:r>
              <a:rPr lang="en-US" sz="800" b="1" dirty="0"/>
              <a:t>Cash Cow business with few Customers</a:t>
            </a:r>
          </a:p>
          <a:p>
            <a:endParaRPr lang="en-US" sz="800" b="1" dirty="0"/>
          </a:p>
          <a:p>
            <a:r>
              <a:rPr lang="en-US" sz="800" dirty="0"/>
              <a:t>Highest Volume in plant has 8% Rebates</a:t>
            </a:r>
          </a:p>
          <a:p>
            <a:r>
              <a:rPr lang="en-US" sz="800" dirty="0"/>
              <a:t>(More than Double Ave) - </a:t>
            </a:r>
            <a:r>
              <a:rPr lang="en-US" sz="800" dirty="0">
                <a:solidFill>
                  <a:srgbClr val="FF0000"/>
                </a:solidFill>
              </a:rPr>
              <a:t>(€1,644k)</a:t>
            </a:r>
          </a:p>
          <a:p>
            <a:endParaRPr lang="en-US" sz="800" dirty="0"/>
          </a:p>
          <a:p>
            <a:r>
              <a:rPr lang="en-US" sz="800" dirty="0"/>
              <a:t>PVC-240/15-TL – 84% of Profitability given back to Customer due to Rebates</a:t>
            </a:r>
          </a:p>
        </p:txBody>
      </p:sp>
      <p:graphicFrame>
        <p:nvGraphicFramePr>
          <p:cNvPr id="36" name="Chart 35">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3704024308"/>
              </p:ext>
            </p:extLst>
          </p:nvPr>
        </p:nvGraphicFramePr>
        <p:xfrm>
          <a:off x="7302624" y="1687979"/>
          <a:ext cx="1591446" cy="11511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1226631675"/>
              </p:ext>
            </p:extLst>
          </p:nvPr>
        </p:nvGraphicFramePr>
        <p:xfrm>
          <a:off x="6288424" y="1722997"/>
          <a:ext cx="1628335" cy="10833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Chart 42">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2530865822"/>
              </p:ext>
            </p:extLst>
          </p:nvPr>
        </p:nvGraphicFramePr>
        <p:xfrm>
          <a:off x="4240409" y="1609505"/>
          <a:ext cx="1404710" cy="119507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Chart 43">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2009985677"/>
              </p:ext>
            </p:extLst>
          </p:nvPr>
        </p:nvGraphicFramePr>
        <p:xfrm>
          <a:off x="5190998" y="1555845"/>
          <a:ext cx="1501630" cy="124873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5" name="Chart 44">
            <a:extLst>
              <a:ext uri="{FF2B5EF4-FFF2-40B4-BE49-F238E27FC236}">
                <a16:creationId xmlns:a16="http://schemas.microsoft.com/office/drawing/2014/main" id="{827F1E69-07CE-4742-A25B-D492E6910163}"/>
              </a:ext>
            </a:extLst>
          </p:cNvPr>
          <p:cNvGraphicFramePr>
            <a:graphicFrameLocks/>
          </p:cNvGraphicFramePr>
          <p:nvPr>
            <p:extLst>
              <p:ext uri="{D42A27DB-BD31-4B8C-83A1-F6EECF244321}">
                <p14:modId xmlns:p14="http://schemas.microsoft.com/office/powerpoint/2010/main" val="2143581293"/>
              </p:ext>
            </p:extLst>
          </p:nvPr>
        </p:nvGraphicFramePr>
        <p:xfrm>
          <a:off x="2358903" y="1725891"/>
          <a:ext cx="980365" cy="103472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6" name="Chart 45">
            <a:extLst>
              <a:ext uri="{FF2B5EF4-FFF2-40B4-BE49-F238E27FC236}">
                <a16:creationId xmlns:a16="http://schemas.microsoft.com/office/drawing/2014/main" id="{4A166517-D188-43F4-B2C7-2E743DAD7D74}"/>
              </a:ext>
            </a:extLst>
          </p:cNvPr>
          <p:cNvGraphicFramePr>
            <a:graphicFrameLocks/>
          </p:cNvGraphicFramePr>
          <p:nvPr>
            <p:extLst>
              <p:ext uri="{D42A27DB-BD31-4B8C-83A1-F6EECF244321}">
                <p14:modId xmlns:p14="http://schemas.microsoft.com/office/powerpoint/2010/main" val="540334401"/>
              </p:ext>
            </p:extLst>
          </p:nvPr>
        </p:nvGraphicFramePr>
        <p:xfrm>
          <a:off x="3351676" y="1609505"/>
          <a:ext cx="943972" cy="1293592"/>
        </p:xfrm>
        <a:graphic>
          <a:graphicData uri="http://schemas.openxmlformats.org/drawingml/2006/chart">
            <c:chart xmlns:c="http://schemas.openxmlformats.org/drawingml/2006/chart" xmlns:r="http://schemas.openxmlformats.org/officeDocument/2006/relationships" r:id="rId10"/>
          </a:graphicData>
        </a:graphic>
      </p:graphicFrame>
      <p:sp>
        <p:nvSpPr>
          <p:cNvPr id="53" name="TextBox 52">
            <a:extLst>
              <a:ext uri="{FF2B5EF4-FFF2-40B4-BE49-F238E27FC236}">
                <a16:creationId xmlns:a16="http://schemas.microsoft.com/office/drawing/2014/main" id="{A657D8D4-CD6B-400D-A49A-DEFB912D3B4D}"/>
              </a:ext>
            </a:extLst>
          </p:cNvPr>
          <p:cNvSpPr txBox="1"/>
          <p:nvPr/>
        </p:nvSpPr>
        <p:spPr>
          <a:xfrm>
            <a:off x="4459283" y="1482559"/>
            <a:ext cx="2054334" cy="2923877"/>
          </a:xfrm>
          <a:prstGeom prst="rect">
            <a:avLst/>
          </a:prstGeom>
          <a:noFill/>
          <a:ln>
            <a:solidFill>
              <a:srgbClr val="2E6EB8"/>
            </a:solidFill>
          </a:ln>
        </p:spPr>
        <p:txBody>
          <a:bodyPr wrap="square" rtlCol="0">
            <a:spAutoFit/>
          </a:bodyPr>
          <a:lstStyle/>
          <a:p>
            <a:r>
              <a:rPr lang="en-US" sz="800" b="1" dirty="0"/>
              <a:t>Shrink Sleeve</a:t>
            </a:r>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dirty="0"/>
          </a:p>
          <a:p>
            <a:r>
              <a:rPr lang="en-US" sz="800" b="1" dirty="0"/>
              <a:t>EBITDA 		Approx. €1,889k</a:t>
            </a:r>
          </a:p>
          <a:p>
            <a:r>
              <a:rPr lang="en-US" sz="800" b="1" dirty="0"/>
              <a:t>VOLUME (KG)	25,635,846</a:t>
            </a:r>
          </a:p>
          <a:p>
            <a:endParaRPr lang="en-US" sz="800" dirty="0"/>
          </a:p>
          <a:p>
            <a:r>
              <a:rPr lang="en-US" sz="800" b="1" dirty="0"/>
              <a:t>37% of Vol has Negative CM</a:t>
            </a:r>
          </a:p>
          <a:p>
            <a:r>
              <a:rPr lang="en-US" sz="800" dirty="0"/>
              <a:t>PVC on K06 loses a lot of Money</a:t>
            </a:r>
          </a:p>
          <a:p>
            <a:endParaRPr lang="en-US" sz="800" dirty="0"/>
          </a:p>
          <a:p>
            <a:r>
              <a:rPr lang="en-US" sz="800" dirty="0"/>
              <a:t>Long tail of low to negative CM products</a:t>
            </a:r>
          </a:p>
          <a:p>
            <a:r>
              <a:rPr lang="en-US" sz="800" dirty="0"/>
              <a:t>Neutralize Negative Margin</a:t>
            </a:r>
          </a:p>
          <a:p>
            <a:r>
              <a:rPr lang="en-US" sz="800" dirty="0"/>
              <a:t>Key Negative Margin Products</a:t>
            </a:r>
          </a:p>
          <a:p>
            <a:r>
              <a:rPr lang="en-US" sz="800" dirty="0"/>
              <a:t>PVC-148/07 GC - </a:t>
            </a:r>
            <a:r>
              <a:rPr lang="en-US" sz="800" dirty="0">
                <a:solidFill>
                  <a:srgbClr val="FF0000"/>
                </a:solidFill>
              </a:rPr>
              <a:t>(€430k)</a:t>
            </a:r>
          </a:p>
          <a:p>
            <a:r>
              <a:rPr lang="en-US" sz="800" dirty="0"/>
              <a:t>PVC-148/05 GC - </a:t>
            </a:r>
            <a:r>
              <a:rPr lang="en-US" sz="800" dirty="0">
                <a:solidFill>
                  <a:srgbClr val="FF0000"/>
                </a:solidFill>
              </a:rPr>
              <a:t>(€514k)</a:t>
            </a:r>
            <a:endParaRPr lang="en-US" sz="800" dirty="0"/>
          </a:p>
          <a:p>
            <a:r>
              <a:rPr lang="en-US" sz="800" dirty="0"/>
              <a:t>PVC-147/07 GC - </a:t>
            </a:r>
            <a:r>
              <a:rPr lang="en-US" sz="800" dirty="0">
                <a:solidFill>
                  <a:srgbClr val="FF0000"/>
                </a:solidFill>
              </a:rPr>
              <a:t>(€720)</a:t>
            </a:r>
            <a:endParaRPr lang="en-US" sz="800" dirty="0"/>
          </a:p>
        </p:txBody>
      </p:sp>
      <p:sp>
        <p:nvSpPr>
          <p:cNvPr id="55" name="TextBox 54">
            <a:extLst>
              <a:ext uri="{FF2B5EF4-FFF2-40B4-BE49-F238E27FC236}">
                <a16:creationId xmlns:a16="http://schemas.microsoft.com/office/drawing/2014/main" id="{9ED19EB3-27DD-41C2-93AE-1526DC3A3903}"/>
              </a:ext>
            </a:extLst>
          </p:cNvPr>
          <p:cNvSpPr txBox="1"/>
          <p:nvPr/>
        </p:nvSpPr>
        <p:spPr>
          <a:xfrm>
            <a:off x="6597481" y="1489615"/>
            <a:ext cx="2054334" cy="2923877"/>
          </a:xfrm>
          <a:prstGeom prst="rect">
            <a:avLst/>
          </a:prstGeom>
          <a:noFill/>
          <a:ln>
            <a:solidFill>
              <a:srgbClr val="2E6EB8"/>
            </a:solidFill>
          </a:ln>
        </p:spPr>
        <p:txBody>
          <a:bodyPr wrap="square" rtlCol="0">
            <a:spAutoFit/>
          </a:bodyPr>
          <a:lstStyle/>
          <a:p>
            <a:r>
              <a:rPr lang="en-US" sz="800" b="1" dirty="0"/>
              <a:t>Deco</a:t>
            </a:r>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b="1" dirty="0"/>
          </a:p>
          <a:p>
            <a:endParaRPr lang="en-US" sz="800" dirty="0"/>
          </a:p>
          <a:p>
            <a:r>
              <a:rPr lang="en-US" sz="800" b="1" dirty="0"/>
              <a:t>EBITDA 		Approx. €3,528k</a:t>
            </a:r>
          </a:p>
          <a:p>
            <a:r>
              <a:rPr lang="en-US" sz="800" b="1" dirty="0"/>
              <a:t>VOLUME (KG)	4,715,808</a:t>
            </a:r>
          </a:p>
          <a:p>
            <a:endParaRPr lang="en-US" sz="800" dirty="0"/>
          </a:p>
          <a:p>
            <a:r>
              <a:rPr lang="en-US" sz="800" b="1" dirty="0"/>
              <a:t>Long tail of New Products – PVC vs PET/PO</a:t>
            </a:r>
          </a:p>
          <a:p>
            <a:r>
              <a:rPr lang="en-US" sz="800" dirty="0"/>
              <a:t>PET and Polyolefins perform poorly</a:t>
            </a:r>
          </a:p>
          <a:p>
            <a:endParaRPr lang="en-US" sz="800" dirty="0"/>
          </a:p>
          <a:p>
            <a:r>
              <a:rPr lang="en-US" sz="800" dirty="0"/>
              <a:t>Evaluate Pricing on PET &amp; PO or migrate customers to PVC depending on market</a:t>
            </a:r>
          </a:p>
          <a:p>
            <a:r>
              <a:rPr lang="en-US" sz="800" dirty="0"/>
              <a:t>Need to take a position on PVC vs PET/PO</a:t>
            </a:r>
          </a:p>
          <a:p>
            <a:r>
              <a:rPr lang="en-US" sz="800" dirty="0"/>
              <a:t>Operations team work to stabilize PET &amp; PO Products</a:t>
            </a:r>
          </a:p>
          <a:p>
            <a:endParaRPr lang="en-US" sz="800" dirty="0"/>
          </a:p>
        </p:txBody>
      </p:sp>
      <p:sp>
        <p:nvSpPr>
          <p:cNvPr id="9" name="TextBox 8">
            <a:extLst>
              <a:ext uri="{FF2B5EF4-FFF2-40B4-BE49-F238E27FC236}">
                <a16:creationId xmlns:a16="http://schemas.microsoft.com/office/drawing/2014/main" id="{A2404CAD-23F9-436A-A6AA-8A8E27A88119}"/>
              </a:ext>
            </a:extLst>
          </p:cNvPr>
          <p:cNvSpPr txBox="1"/>
          <p:nvPr/>
        </p:nvSpPr>
        <p:spPr>
          <a:xfrm>
            <a:off x="322520" y="4437257"/>
            <a:ext cx="1923849" cy="2169825"/>
          </a:xfrm>
          <a:prstGeom prst="rect">
            <a:avLst/>
          </a:prstGeom>
          <a:noFill/>
        </p:spPr>
        <p:txBody>
          <a:bodyPr wrap="square" rtlCol="0">
            <a:spAutoFit/>
          </a:bodyPr>
          <a:lstStyle/>
          <a:p>
            <a:r>
              <a:rPr lang="en-US" sz="900" b="1" dirty="0"/>
              <a:t>TAPES</a:t>
            </a:r>
          </a:p>
          <a:p>
            <a:r>
              <a:rPr lang="en-US" sz="900" b="1" dirty="0"/>
              <a:t>Recommended Strategy: </a:t>
            </a:r>
          </a:p>
          <a:p>
            <a:r>
              <a:rPr lang="en-US" sz="900" b="1" dirty="0">
                <a:solidFill>
                  <a:srgbClr val="0070C0"/>
                </a:solidFill>
              </a:rPr>
              <a:t>CASH COW = REDUCE COST</a:t>
            </a:r>
          </a:p>
          <a:p>
            <a:endParaRPr lang="en-US" sz="900" b="1" dirty="0"/>
          </a:p>
          <a:p>
            <a:pPr marL="171450" indent="-171450">
              <a:buFont typeface="Arial" panose="020B0604020202020204" pitchFamily="34" charset="0"/>
              <a:buChar char="•"/>
            </a:pPr>
            <a:r>
              <a:rPr lang="en-US" sz="900" dirty="0"/>
              <a:t>Evaluate Rebate Strategy</a:t>
            </a:r>
          </a:p>
          <a:p>
            <a:pPr marL="171450" indent="-171450">
              <a:buFont typeface="Arial" panose="020B0604020202020204" pitchFamily="34" charset="0"/>
              <a:buChar char="•"/>
            </a:pPr>
            <a:r>
              <a:rPr lang="en-US" sz="900" dirty="0"/>
              <a:t>Operations focus on Cost Reduction</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K17 is a relatively good performer – Yield 95%</a:t>
            </a:r>
          </a:p>
          <a:p>
            <a:pPr marL="171450" indent="-171450">
              <a:buFont typeface="Arial" panose="020B0604020202020204" pitchFamily="34" charset="0"/>
              <a:buChar char="•"/>
            </a:pPr>
            <a:r>
              <a:rPr lang="en-US" sz="900" dirty="0"/>
              <a:t>As price pressure continues on commodity tape – team will have to maintain service, work to retain customers and find ways to reduce cost.</a:t>
            </a:r>
            <a:endParaRPr lang="en-US" sz="900" b="1" dirty="0"/>
          </a:p>
        </p:txBody>
      </p:sp>
      <p:sp>
        <p:nvSpPr>
          <p:cNvPr id="56" name="TextBox 55">
            <a:extLst>
              <a:ext uri="{FF2B5EF4-FFF2-40B4-BE49-F238E27FC236}">
                <a16:creationId xmlns:a16="http://schemas.microsoft.com/office/drawing/2014/main" id="{89A94335-79C6-4CE9-825C-B442B964C164}"/>
              </a:ext>
            </a:extLst>
          </p:cNvPr>
          <p:cNvSpPr txBox="1"/>
          <p:nvPr/>
        </p:nvSpPr>
        <p:spPr>
          <a:xfrm>
            <a:off x="2285171" y="4437257"/>
            <a:ext cx="2095134" cy="2723823"/>
          </a:xfrm>
          <a:prstGeom prst="rect">
            <a:avLst/>
          </a:prstGeom>
          <a:noFill/>
        </p:spPr>
        <p:txBody>
          <a:bodyPr wrap="square" rtlCol="0">
            <a:spAutoFit/>
          </a:bodyPr>
          <a:lstStyle/>
          <a:p>
            <a:r>
              <a:rPr lang="en-US" sz="900" b="1" dirty="0"/>
              <a:t>CARDS CORE</a:t>
            </a:r>
          </a:p>
          <a:p>
            <a:r>
              <a:rPr lang="en-US" sz="900" b="1" dirty="0"/>
              <a:t>Recommended Strategy:</a:t>
            </a:r>
            <a:endParaRPr lang="en-US" sz="900" b="1" dirty="0">
              <a:solidFill>
                <a:srgbClr val="0070C0"/>
              </a:solidFill>
            </a:endParaRPr>
          </a:p>
          <a:p>
            <a:r>
              <a:rPr lang="en-US" sz="900" b="1" dirty="0">
                <a:solidFill>
                  <a:srgbClr val="0070C0"/>
                </a:solidFill>
              </a:rPr>
              <a:t>NEUTRALIZE LARGE VOL OF NEG EBITDA</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Challenge all Negative Margin Products and Volume </a:t>
            </a:r>
          </a:p>
          <a:p>
            <a:pPr marL="171450" indent="-171450">
              <a:buFont typeface="Arial" panose="020B0604020202020204" pitchFamily="34" charset="0"/>
              <a:buChar char="•"/>
            </a:pPr>
            <a:r>
              <a:rPr lang="en-US" sz="900" dirty="0"/>
              <a:t>Commercial lead to improve pricing with Customers or Reduce Customers to profitable.</a:t>
            </a:r>
          </a:p>
          <a:p>
            <a:pPr marL="171450" indent="-171450">
              <a:buFont typeface="Arial" panose="020B0604020202020204" pitchFamily="34" charset="0"/>
              <a:buChar char="•"/>
            </a:pPr>
            <a:r>
              <a:rPr lang="en-US" sz="900" dirty="0"/>
              <a:t>Main line appears to be K10 with support from K18.</a:t>
            </a:r>
          </a:p>
          <a:p>
            <a:pPr marL="171450" indent="-171450">
              <a:buFont typeface="Arial" panose="020B0604020202020204" pitchFamily="34" charset="0"/>
              <a:buChar char="•"/>
            </a:pPr>
            <a:r>
              <a:rPr lang="en-US" sz="900" dirty="0"/>
              <a:t>Operations team needs to focus on Card Products with low yield and high variability</a:t>
            </a:r>
          </a:p>
          <a:p>
            <a:pPr marL="171450" indent="-171450">
              <a:buFont typeface="Arial" panose="020B0604020202020204" pitchFamily="34" charset="0"/>
              <a:buChar char="•"/>
            </a:pPr>
            <a:endParaRPr lang="en-US" sz="900" dirty="0"/>
          </a:p>
          <a:p>
            <a:endParaRPr lang="en-US" sz="900" b="1" dirty="0"/>
          </a:p>
          <a:p>
            <a:endParaRPr lang="en-US" sz="900" b="1" dirty="0"/>
          </a:p>
          <a:p>
            <a:endParaRPr lang="en-US" sz="900" b="1" dirty="0"/>
          </a:p>
          <a:p>
            <a:endParaRPr lang="en-US" sz="900" b="1" dirty="0"/>
          </a:p>
        </p:txBody>
      </p:sp>
      <p:sp>
        <p:nvSpPr>
          <p:cNvPr id="58" name="TextBox 57">
            <a:extLst>
              <a:ext uri="{FF2B5EF4-FFF2-40B4-BE49-F238E27FC236}">
                <a16:creationId xmlns:a16="http://schemas.microsoft.com/office/drawing/2014/main" id="{BDED906B-531A-46F8-92C1-5A70579E1825}"/>
              </a:ext>
            </a:extLst>
          </p:cNvPr>
          <p:cNvSpPr txBox="1"/>
          <p:nvPr/>
        </p:nvSpPr>
        <p:spPr>
          <a:xfrm>
            <a:off x="4422937" y="4437257"/>
            <a:ext cx="2130350" cy="2723823"/>
          </a:xfrm>
          <a:prstGeom prst="rect">
            <a:avLst/>
          </a:prstGeom>
          <a:noFill/>
        </p:spPr>
        <p:txBody>
          <a:bodyPr wrap="square" rtlCol="0">
            <a:spAutoFit/>
          </a:bodyPr>
          <a:lstStyle/>
          <a:p>
            <a:r>
              <a:rPr lang="en-US" sz="900" b="1" dirty="0"/>
              <a:t>SHRINK SLEEVE</a:t>
            </a:r>
          </a:p>
          <a:p>
            <a:r>
              <a:rPr lang="en-US" sz="900" b="1" dirty="0"/>
              <a:t>Recommended Strategy:  </a:t>
            </a:r>
          </a:p>
          <a:p>
            <a:r>
              <a:rPr lang="en-US" sz="900" b="1" dirty="0">
                <a:solidFill>
                  <a:srgbClr val="0070C0"/>
                </a:solidFill>
              </a:rPr>
              <a:t>KEY IS E27</a:t>
            </a:r>
          </a:p>
          <a:p>
            <a:endParaRPr lang="en-US" sz="900" b="1" dirty="0"/>
          </a:p>
          <a:p>
            <a:pPr marL="171450" indent="-171450">
              <a:buFont typeface="Arial" panose="020B0604020202020204" pitchFamily="34" charset="0"/>
              <a:buChar char="•"/>
            </a:pPr>
            <a:r>
              <a:rPr lang="en-US" sz="900" dirty="0"/>
              <a:t>Challenge all Negative Margin Products and Volumes</a:t>
            </a:r>
          </a:p>
          <a:p>
            <a:pPr marL="171450" indent="-171450">
              <a:buFont typeface="Arial" panose="020B0604020202020204" pitchFamily="34" charset="0"/>
              <a:buChar char="•"/>
            </a:pPr>
            <a:r>
              <a:rPr lang="en-US" sz="900" dirty="0"/>
              <a:t>K06 PVC is underutilized likely causing part of negative margin on PVC products – Need to grow or consolidate toward PET</a:t>
            </a:r>
          </a:p>
          <a:p>
            <a:pPr marL="171450" indent="-171450">
              <a:buFont typeface="Arial" panose="020B0604020202020204" pitchFamily="34" charset="0"/>
              <a:buChar char="•"/>
            </a:pPr>
            <a:r>
              <a:rPr lang="en-US" sz="900" dirty="0"/>
              <a:t>OPEX / CI  / Reliability define debottleneck projects for E27</a:t>
            </a:r>
          </a:p>
          <a:p>
            <a:pPr marL="171450" indent="-171450">
              <a:buFont typeface="Arial" panose="020B0604020202020204" pitchFamily="34" charset="0"/>
              <a:buChar char="•"/>
            </a:pPr>
            <a:r>
              <a:rPr lang="en-US" sz="900" dirty="0"/>
              <a:t>E27 daily performance toward migrating E28 &amp; E26 to E27. </a:t>
            </a:r>
          </a:p>
          <a:p>
            <a:pPr marL="171450" indent="-171450">
              <a:buFont typeface="Arial" panose="020B0604020202020204" pitchFamily="34" charset="0"/>
              <a:buChar char="•"/>
            </a:pPr>
            <a:r>
              <a:rPr lang="en-US" sz="900" dirty="0"/>
              <a:t>Challenge Need for Lines E26 &amp; K06</a:t>
            </a:r>
          </a:p>
          <a:p>
            <a:endParaRPr lang="en-US" sz="900" b="1" dirty="0"/>
          </a:p>
          <a:p>
            <a:endParaRPr lang="en-US" sz="900" b="1" dirty="0"/>
          </a:p>
          <a:p>
            <a:endParaRPr lang="en-US" sz="900" b="1" dirty="0"/>
          </a:p>
          <a:p>
            <a:endParaRPr lang="en-US" sz="900" b="1" dirty="0"/>
          </a:p>
        </p:txBody>
      </p:sp>
      <p:sp>
        <p:nvSpPr>
          <p:cNvPr id="60" name="TextBox 59">
            <a:extLst>
              <a:ext uri="{FF2B5EF4-FFF2-40B4-BE49-F238E27FC236}">
                <a16:creationId xmlns:a16="http://schemas.microsoft.com/office/drawing/2014/main" id="{7D255F42-A5BC-494D-BA6E-6BA94C13A20B}"/>
              </a:ext>
            </a:extLst>
          </p:cNvPr>
          <p:cNvSpPr txBox="1"/>
          <p:nvPr/>
        </p:nvSpPr>
        <p:spPr>
          <a:xfrm>
            <a:off x="6592065" y="4417501"/>
            <a:ext cx="2090680" cy="2723823"/>
          </a:xfrm>
          <a:prstGeom prst="rect">
            <a:avLst/>
          </a:prstGeom>
          <a:noFill/>
        </p:spPr>
        <p:txBody>
          <a:bodyPr wrap="square" rtlCol="0">
            <a:spAutoFit/>
          </a:bodyPr>
          <a:lstStyle/>
          <a:p>
            <a:r>
              <a:rPr lang="en-US" sz="900" b="1" dirty="0"/>
              <a:t>DECO</a:t>
            </a:r>
          </a:p>
          <a:p>
            <a:r>
              <a:rPr lang="en-US" sz="900" b="1" dirty="0"/>
              <a:t>Recommended Strategy:  </a:t>
            </a:r>
          </a:p>
          <a:p>
            <a:r>
              <a:rPr lang="en-US" sz="900" b="1" dirty="0">
                <a:solidFill>
                  <a:srgbClr val="0070C0"/>
                </a:solidFill>
              </a:rPr>
              <a:t>BETTER K40 PERFORMANCE</a:t>
            </a:r>
          </a:p>
          <a:p>
            <a:endParaRPr lang="en-US" sz="900" b="1" dirty="0"/>
          </a:p>
          <a:p>
            <a:pPr marL="171450" indent="-171450">
              <a:buFont typeface="Arial" panose="020B0604020202020204" pitchFamily="34" charset="0"/>
              <a:buChar char="•"/>
            </a:pPr>
            <a:r>
              <a:rPr lang="en-US" sz="900" dirty="0"/>
              <a:t>Challenge all Negative Margin Products and Volumes</a:t>
            </a:r>
          </a:p>
          <a:p>
            <a:pPr marL="171450" indent="-171450">
              <a:buFont typeface="Arial" panose="020B0604020202020204" pitchFamily="34" charset="0"/>
              <a:buChar char="•"/>
            </a:pPr>
            <a:r>
              <a:rPr lang="en-US" sz="900" dirty="0"/>
              <a:t>Poorest performing products appear to be PET or PP.  Pricing strategy?</a:t>
            </a:r>
          </a:p>
          <a:p>
            <a:pPr marL="171450" indent="-171450">
              <a:buFont typeface="Arial" panose="020B0604020202020204" pitchFamily="34" charset="0"/>
              <a:buChar char="•"/>
            </a:pPr>
            <a:r>
              <a:rPr lang="en-US" sz="900" dirty="0"/>
              <a:t>Line K40 appears to be main line for DECO with support from K18 / K10</a:t>
            </a:r>
          </a:p>
          <a:p>
            <a:pPr marL="171450" indent="-171450">
              <a:buFont typeface="Arial" panose="020B0604020202020204" pitchFamily="34" charset="0"/>
              <a:buChar char="•"/>
            </a:pPr>
            <a:r>
              <a:rPr lang="en-US" sz="900" dirty="0"/>
              <a:t>K40 appears to have yield and rate opportunities.  CI/OPEX need to define projects to capture K40 hidden plant</a:t>
            </a:r>
          </a:p>
          <a:p>
            <a:pPr marL="171450" indent="-171450">
              <a:buFont typeface="Arial" panose="020B0604020202020204" pitchFamily="34" charset="0"/>
              <a:buChar char="•"/>
            </a:pPr>
            <a:endParaRPr lang="en-US" sz="900" dirty="0"/>
          </a:p>
          <a:p>
            <a:endParaRPr lang="en-US" sz="900" b="1" dirty="0"/>
          </a:p>
          <a:p>
            <a:endParaRPr lang="en-US" sz="900" b="1" dirty="0"/>
          </a:p>
          <a:p>
            <a:endParaRPr lang="en-US" sz="900" b="1" dirty="0"/>
          </a:p>
          <a:p>
            <a:endParaRPr lang="en-US" sz="900" b="1" dirty="0"/>
          </a:p>
        </p:txBody>
      </p:sp>
      <p:graphicFrame>
        <p:nvGraphicFramePr>
          <p:cNvPr id="65" name="Chart 64">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3599129053"/>
              </p:ext>
            </p:extLst>
          </p:nvPr>
        </p:nvGraphicFramePr>
        <p:xfrm>
          <a:off x="1164099" y="1742716"/>
          <a:ext cx="1163874" cy="99471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66" name="Chart 65">
            <a:extLst>
              <a:ext uri="{FF2B5EF4-FFF2-40B4-BE49-F238E27FC236}">
                <a16:creationId xmlns:a16="http://schemas.microsoft.com/office/drawing/2014/main" id="{F40078B2-41FE-4BE0-B9F3-01502A3DCA01}"/>
              </a:ext>
            </a:extLst>
          </p:cNvPr>
          <p:cNvGraphicFramePr>
            <a:graphicFrameLocks/>
          </p:cNvGraphicFramePr>
          <p:nvPr>
            <p:extLst>
              <p:ext uri="{D42A27DB-BD31-4B8C-83A1-F6EECF244321}">
                <p14:modId xmlns:p14="http://schemas.microsoft.com/office/powerpoint/2010/main" val="216589640"/>
              </p:ext>
            </p:extLst>
          </p:nvPr>
        </p:nvGraphicFramePr>
        <p:xfrm>
          <a:off x="280597" y="1687979"/>
          <a:ext cx="1111892" cy="112792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261522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C5D07D-A9C5-4B9A-9883-FAD6D66AA5FE}"/>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5">
            <a:extLst>
              <a:ext uri="{FF2B5EF4-FFF2-40B4-BE49-F238E27FC236}">
                <a16:creationId xmlns:a16="http://schemas.microsoft.com/office/drawing/2014/main" id="{45AD9DDD-D4B8-42CA-A5EC-B0E1BE5BCFF5}"/>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graphicFrame>
        <p:nvGraphicFramePr>
          <p:cNvPr id="2" name="Table 3">
            <a:extLst>
              <a:ext uri="{FF2B5EF4-FFF2-40B4-BE49-F238E27FC236}">
                <a16:creationId xmlns:a16="http://schemas.microsoft.com/office/drawing/2014/main" id="{52E2A337-0C08-4CEE-8D1E-C20CD131F892}"/>
              </a:ext>
            </a:extLst>
          </p:cNvPr>
          <p:cNvGraphicFramePr>
            <a:graphicFrameLocks noGrp="1"/>
          </p:cNvGraphicFramePr>
          <p:nvPr>
            <p:extLst>
              <p:ext uri="{D42A27DB-BD31-4B8C-83A1-F6EECF244321}">
                <p14:modId xmlns:p14="http://schemas.microsoft.com/office/powerpoint/2010/main" val="813599494"/>
              </p:ext>
            </p:extLst>
          </p:nvPr>
        </p:nvGraphicFramePr>
        <p:xfrm>
          <a:off x="478809" y="1260473"/>
          <a:ext cx="8404525" cy="5398118"/>
        </p:xfrm>
        <a:graphic>
          <a:graphicData uri="http://schemas.openxmlformats.org/drawingml/2006/table">
            <a:tbl>
              <a:tblPr firstRow="1" bandRow="1">
                <a:tableStyleId>{93296810-A885-4BE3-A3E7-6D5BEEA58F35}</a:tableStyleId>
              </a:tblPr>
              <a:tblGrid>
                <a:gridCol w="6798844">
                  <a:extLst>
                    <a:ext uri="{9D8B030D-6E8A-4147-A177-3AD203B41FA5}">
                      <a16:colId xmlns:a16="http://schemas.microsoft.com/office/drawing/2014/main" val="2221061624"/>
                    </a:ext>
                  </a:extLst>
                </a:gridCol>
                <a:gridCol w="1605681">
                  <a:extLst>
                    <a:ext uri="{9D8B030D-6E8A-4147-A177-3AD203B41FA5}">
                      <a16:colId xmlns:a16="http://schemas.microsoft.com/office/drawing/2014/main" val="2937600878"/>
                    </a:ext>
                  </a:extLst>
                </a:gridCol>
              </a:tblGrid>
              <a:tr h="367339">
                <a:tc>
                  <a:txBody>
                    <a:bodyPr/>
                    <a:lstStyle/>
                    <a:p>
                      <a:r>
                        <a:rPr lang="en-US" sz="1200" b="1" dirty="0"/>
                        <a:t>Key Takeaways</a:t>
                      </a:r>
                    </a:p>
                  </a:txBody>
                  <a:tcPr/>
                </a:tc>
                <a:tc>
                  <a:txBody>
                    <a:bodyPr/>
                    <a:lstStyle/>
                    <a:p>
                      <a:r>
                        <a:rPr lang="en-US" sz="1200" b="1" dirty="0"/>
                        <a:t>Impact</a:t>
                      </a:r>
                    </a:p>
                  </a:txBody>
                  <a:tcPr/>
                </a:tc>
                <a:extLst>
                  <a:ext uri="{0D108BD9-81ED-4DB2-BD59-A6C34878D82A}">
                    <a16:rowId xmlns:a16="http://schemas.microsoft.com/office/drawing/2014/main" val="958730388"/>
                  </a:ext>
                </a:extLst>
              </a:tr>
              <a:tr h="1630026">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Business, Operations, Supply Chain (all groups within the site) need to develop a 3-5 year business plan that establishes product positioning in the marketplace along with optimized ways to run those products on the various lines.   Establish pricing, costs, yield &amp; rate expectations, minimum order sizes, production line assignments, etc.   These rules and agreements will change as the market conditions change in addition they will vary from business to business.    The business needs to take a point of view as to where they see a set of products or businesses heading over this 3-5 year time horizon.    The manufacturing team should work to develop profitability optimization scenarios.  The site could use a Manufacturing Business Analyst role to help connect the P&amp;L more directly as to what is happening in the plant.</a:t>
                      </a:r>
                    </a:p>
                  </a:txBody>
                  <a:tcPr/>
                </a:tc>
                <a:tc>
                  <a:txBody>
                    <a:bodyPr/>
                    <a:lstStyle/>
                    <a:p>
                      <a:r>
                        <a:rPr lang="en-US" sz="1200" dirty="0"/>
                        <a:t>Critical to Sustainability and Enabling Capture of Items 2-5</a:t>
                      </a:r>
                      <a:endParaRPr lang="en-US" sz="1200" b="1" dirty="0"/>
                    </a:p>
                  </a:txBody>
                  <a:tcPr/>
                </a:tc>
                <a:extLst>
                  <a:ext uri="{0D108BD9-81ED-4DB2-BD59-A6C34878D82A}">
                    <a16:rowId xmlns:a16="http://schemas.microsoft.com/office/drawing/2014/main" val="642715266"/>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200" dirty="0"/>
                        <a:t>There is evidence of long product tails as well as substantial volume that has a negative EBITDA.   The commercial and operations team should work through a process to understand why this is the case and work through ways to overcome this – The negative tails are worth 4.3 Million / yr.</a:t>
                      </a:r>
                    </a:p>
                  </a:txBody>
                  <a:tcPr/>
                </a:tc>
                <a:tc>
                  <a:txBody>
                    <a:bodyPr/>
                    <a:lstStyle/>
                    <a:p>
                      <a:r>
                        <a:rPr lang="en-US" sz="1200" dirty="0"/>
                        <a:t>€2 - 4.3 Million / YR</a:t>
                      </a:r>
                    </a:p>
                  </a:txBody>
                  <a:tcPr/>
                </a:tc>
                <a:extLst>
                  <a:ext uri="{0D108BD9-81ED-4DB2-BD59-A6C34878D82A}">
                    <a16:rowId xmlns:a16="http://schemas.microsoft.com/office/drawing/2014/main" val="3271694428"/>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200" dirty="0"/>
                        <a:t>There is evidence of substantial rebates – some of this is caused by poor product quality and customer complaints.    The organization could use a better follow up process for customer complaints and RCA on poor quality.   Rebates for 2019 were 4.8 Million / yr.   Target should be reduce by 1.5 Million / </a:t>
                      </a:r>
                      <a:r>
                        <a:rPr lang="en-US" sz="1200" dirty="0" err="1"/>
                        <a:t>yr</a:t>
                      </a:r>
                      <a:endParaRPr lang="en-US" sz="1200" dirty="0"/>
                    </a:p>
                  </a:txBody>
                  <a:tcPr/>
                </a:tc>
                <a:tc>
                  <a:txBody>
                    <a:bodyPr/>
                    <a:lstStyle/>
                    <a:p>
                      <a:r>
                        <a:rPr lang="en-US" sz="1200" dirty="0"/>
                        <a:t>€1 - 1.5 Million / YR</a:t>
                      </a:r>
                    </a:p>
                  </a:txBody>
                  <a:tcPr/>
                </a:tc>
                <a:extLst>
                  <a:ext uri="{0D108BD9-81ED-4DB2-BD59-A6C34878D82A}">
                    <a16:rowId xmlns:a16="http://schemas.microsoft.com/office/drawing/2014/main" val="1157548807"/>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dirty="0"/>
                        <a:t>There are a lot of new products in the system (33%) – Based on our review of the new product process it appears that there needs to be more integration between Product Development and Operations.   There appears to be some confusion over when does Product Dev stop supporting production – the relationship appears to be transactional such as “after 3 times = operations problem” vs. one based on long term ownership of a product portfolio with common incentives and a common strategy.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€0.25 - 0.5 Million / YR</a:t>
                      </a:r>
                    </a:p>
                    <a:p>
                      <a:endParaRPr lang="en-US" sz="1200" dirty="0"/>
                    </a:p>
                  </a:txBody>
                  <a:tcPr/>
                </a:tc>
                <a:extLst>
                  <a:ext uri="{0D108BD9-81ED-4DB2-BD59-A6C34878D82A}">
                    <a16:rowId xmlns:a16="http://schemas.microsoft.com/office/drawing/2014/main" val="3591337952"/>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dirty="0"/>
                        <a:t>There are some business such as Cooling Tower, Cards, Stationary, Print that have very low margins and low volumes – These business should be challenged – Top Priorities for the teams should be growing Shrink Sleeve and Deco and maintaining cash cow businesses like Tape.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€0.25 - 0.5 Million / YR</a:t>
                      </a:r>
                    </a:p>
                    <a:p>
                      <a:endParaRPr lang="en-US" sz="1200" dirty="0"/>
                    </a:p>
                  </a:txBody>
                  <a:tcPr/>
                </a:tc>
                <a:extLst>
                  <a:ext uri="{0D108BD9-81ED-4DB2-BD59-A6C34878D82A}">
                    <a16:rowId xmlns:a16="http://schemas.microsoft.com/office/drawing/2014/main" val="977419386"/>
                  </a:ext>
                </a:extLst>
              </a:tr>
              <a:tr h="3673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dirty="0"/>
                        <a:t>Combined Expected Goal for Commercial, Operations, R&amp;D, Supply Chain to capture together: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€3.5 – 6.0 Million / YR</a:t>
                      </a:r>
                    </a:p>
                  </a:txBody>
                  <a:tcPr/>
                </a:tc>
                <a:extLst>
                  <a:ext uri="{0D108BD9-81ED-4DB2-BD59-A6C34878D82A}">
                    <a16:rowId xmlns:a16="http://schemas.microsoft.com/office/drawing/2014/main" val="729470753"/>
                  </a:ext>
                </a:extLst>
              </a:tr>
            </a:tbl>
          </a:graphicData>
        </a:graphic>
      </p:graphicFrame>
    </p:spTree>
    <p:extLst>
      <p:ext uri="{BB962C8B-B14F-4D97-AF65-F5344CB8AC3E}">
        <p14:creationId xmlns:p14="http://schemas.microsoft.com/office/powerpoint/2010/main" val="86007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C5D07D-A9C5-4B9A-9883-FAD6D66AA5FE}"/>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5">
            <a:extLst>
              <a:ext uri="{FF2B5EF4-FFF2-40B4-BE49-F238E27FC236}">
                <a16:creationId xmlns:a16="http://schemas.microsoft.com/office/drawing/2014/main" id="{45AD9DDD-D4B8-42CA-A5EC-B0E1BE5BCFF5}"/>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sp>
        <p:nvSpPr>
          <p:cNvPr id="2" name="Oval 1">
            <a:extLst>
              <a:ext uri="{FF2B5EF4-FFF2-40B4-BE49-F238E27FC236}">
                <a16:creationId xmlns:a16="http://schemas.microsoft.com/office/drawing/2014/main" id="{ADEEC19C-3DFA-419B-847C-FC87CF2C414C}"/>
              </a:ext>
            </a:extLst>
          </p:cNvPr>
          <p:cNvSpPr/>
          <p:nvPr/>
        </p:nvSpPr>
        <p:spPr>
          <a:xfrm>
            <a:off x="3216322" y="1633182"/>
            <a:ext cx="2238233" cy="2347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75A1152-2EA8-4B6C-A21F-79876D534982}"/>
              </a:ext>
            </a:extLst>
          </p:cNvPr>
          <p:cNvSpPr/>
          <p:nvPr/>
        </p:nvSpPr>
        <p:spPr>
          <a:xfrm>
            <a:off x="3971498" y="2759122"/>
            <a:ext cx="2238233" cy="2347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AF3619-84AB-48D6-AA6C-8D00BCCF77ED}"/>
              </a:ext>
            </a:extLst>
          </p:cNvPr>
          <p:cNvSpPr/>
          <p:nvPr/>
        </p:nvSpPr>
        <p:spPr>
          <a:xfrm>
            <a:off x="2665749" y="2759122"/>
            <a:ext cx="2238233" cy="2347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85A27-75CA-44FC-8B9A-C0213862CC75}"/>
              </a:ext>
            </a:extLst>
          </p:cNvPr>
          <p:cNvSpPr txBox="1"/>
          <p:nvPr/>
        </p:nvSpPr>
        <p:spPr>
          <a:xfrm>
            <a:off x="3584812" y="1976552"/>
            <a:ext cx="1419367" cy="769441"/>
          </a:xfrm>
          <a:prstGeom prst="rect">
            <a:avLst/>
          </a:prstGeom>
          <a:noFill/>
        </p:spPr>
        <p:txBody>
          <a:bodyPr wrap="square" rtlCol="0">
            <a:spAutoFit/>
          </a:bodyPr>
          <a:lstStyle/>
          <a:p>
            <a:pPr algn="ctr"/>
            <a:r>
              <a:rPr lang="en-US" sz="1100" b="1" dirty="0"/>
              <a:t>R&amp;D - Product Development</a:t>
            </a:r>
          </a:p>
          <a:p>
            <a:pPr algn="ctr"/>
            <a:r>
              <a:rPr lang="en-US" sz="1100" dirty="0"/>
              <a:t>Develop New Products</a:t>
            </a:r>
          </a:p>
        </p:txBody>
      </p:sp>
      <p:sp>
        <p:nvSpPr>
          <p:cNvPr id="11" name="TextBox 10">
            <a:extLst>
              <a:ext uri="{FF2B5EF4-FFF2-40B4-BE49-F238E27FC236}">
                <a16:creationId xmlns:a16="http://schemas.microsoft.com/office/drawing/2014/main" id="{2CAFD99F-7C33-4591-9B83-1C60DE0DD07C}"/>
              </a:ext>
            </a:extLst>
          </p:cNvPr>
          <p:cNvSpPr txBox="1"/>
          <p:nvPr/>
        </p:nvSpPr>
        <p:spPr>
          <a:xfrm>
            <a:off x="4949474" y="3810940"/>
            <a:ext cx="1260257" cy="600164"/>
          </a:xfrm>
          <a:prstGeom prst="rect">
            <a:avLst/>
          </a:prstGeom>
          <a:noFill/>
        </p:spPr>
        <p:txBody>
          <a:bodyPr wrap="square" rtlCol="0">
            <a:spAutoFit/>
          </a:bodyPr>
          <a:lstStyle/>
          <a:p>
            <a:pPr algn="ctr"/>
            <a:r>
              <a:rPr lang="en-US" sz="1100" b="1" dirty="0"/>
              <a:t>Operations</a:t>
            </a:r>
          </a:p>
          <a:p>
            <a:pPr algn="ctr"/>
            <a:r>
              <a:rPr lang="en-US" sz="1100" dirty="0"/>
              <a:t>Produce Products to Specification</a:t>
            </a:r>
          </a:p>
        </p:txBody>
      </p:sp>
      <p:sp>
        <p:nvSpPr>
          <p:cNvPr id="12" name="TextBox 11">
            <a:extLst>
              <a:ext uri="{FF2B5EF4-FFF2-40B4-BE49-F238E27FC236}">
                <a16:creationId xmlns:a16="http://schemas.microsoft.com/office/drawing/2014/main" id="{C461A923-51B5-4C88-A795-5B536AFB5C15}"/>
              </a:ext>
            </a:extLst>
          </p:cNvPr>
          <p:cNvSpPr txBox="1"/>
          <p:nvPr/>
        </p:nvSpPr>
        <p:spPr>
          <a:xfrm>
            <a:off x="2774931" y="3903160"/>
            <a:ext cx="1419367" cy="600164"/>
          </a:xfrm>
          <a:prstGeom prst="rect">
            <a:avLst/>
          </a:prstGeom>
          <a:noFill/>
        </p:spPr>
        <p:txBody>
          <a:bodyPr wrap="square" rtlCol="0">
            <a:spAutoFit/>
          </a:bodyPr>
          <a:lstStyle/>
          <a:p>
            <a:pPr algn="ctr"/>
            <a:r>
              <a:rPr lang="en-US" sz="1100" b="1" dirty="0"/>
              <a:t>Commercial </a:t>
            </a:r>
          </a:p>
          <a:p>
            <a:pPr algn="ctr"/>
            <a:r>
              <a:rPr lang="en-US" sz="1100" dirty="0"/>
              <a:t>Sell and Deliver Products to Customer</a:t>
            </a:r>
          </a:p>
        </p:txBody>
      </p:sp>
      <p:cxnSp>
        <p:nvCxnSpPr>
          <p:cNvPr id="5" name="Straight Arrow Connector 4">
            <a:extLst>
              <a:ext uri="{FF2B5EF4-FFF2-40B4-BE49-F238E27FC236}">
                <a16:creationId xmlns:a16="http://schemas.microsoft.com/office/drawing/2014/main" id="{73E783EF-484E-4937-9B9C-458BFE0163BA}"/>
              </a:ext>
            </a:extLst>
          </p:cNvPr>
          <p:cNvCxnSpPr/>
          <p:nvPr/>
        </p:nvCxnSpPr>
        <p:spPr>
          <a:xfrm flipH="1">
            <a:off x="4444621" y="2210937"/>
            <a:ext cx="1692322" cy="12737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1691B0-BFAD-4098-99E0-08817FEC979A}"/>
              </a:ext>
            </a:extLst>
          </p:cNvPr>
          <p:cNvSpPr txBox="1"/>
          <p:nvPr/>
        </p:nvSpPr>
        <p:spPr>
          <a:xfrm>
            <a:off x="6300715" y="1737815"/>
            <a:ext cx="2456597" cy="1615827"/>
          </a:xfrm>
          <a:prstGeom prst="rect">
            <a:avLst/>
          </a:prstGeom>
          <a:noFill/>
        </p:spPr>
        <p:txBody>
          <a:bodyPr wrap="square" rtlCol="0">
            <a:spAutoFit/>
          </a:bodyPr>
          <a:lstStyle/>
          <a:p>
            <a:pPr marL="171450" indent="-171450">
              <a:buFont typeface="Arial" panose="020B0604020202020204" pitchFamily="34" charset="0"/>
              <a:buChar char="•"/>
            </a:pPr>
            <a:r>
              <a:rPr lang="en-US" sz="1100" b="1" dirty="0"/>
              <a:t>Aligned 3-5 Year Strategy</a:t>
            </a:r>
          </a:p>
          <a:p>
            <a:pPr marL="171450" indent="-171450">
              <a:buFont typeface="Arial" panose="020B0604020202020204" pitchFamily="34" charset="0"/>
              <a:buChar char="•"/>
            </a:pPr>
            <a:r>
              <a:rPr lang="en-US" sz="1100" b="1" dirty="0"/>
              <a:t>Regular meetings to own the product platform through product life cycle – Deciding together what products to grow, which to retire and how best to produce.</a:t>
            </a:r>
          </a:p>
          <a:p>
            <a:pPr marL="171450" indent="-171450">
              <a:buFont typeface="Arial" panose="020B0604020202020204" pitchFamily="34" charset="0"/>
              <a:buChar char="•"/>
            </a:pPr>
            <a:r>
              <a:rPr lang="en-US" sz="1100" b="1" dirty="0"/>
              <a:t>Common and / or Aligned Incentives</a:t>
            </a:r>
          </a:p>
          <a:p>
            <a:endParaRPr lang="en-US" sz="1100" b="1" dirty="0"/>
          </a:p>
        </p:txBody>
      </p:sp>
      <p:sp>
        <p:nvSpPr>
          <p:cNvPr id="14" name="TextBox 13">
            <a:extLst>
              <a:ext uri="{FF2B5EF4-FFF2-40B4-BE49-F238E27FC236}">
                <a16:creationId xmlns:a16="http://schemas.microsoft.com/office/drawing/2014/main" id="{D9453171-766A-4F6A-B2F2-7A6CFE9D46F8}"/>
              </a:ext>
            </a:extLst>
          </p:cNvPr>
          <p:cNvSpPr txBox="1"/>
          <p:nvPr/>
        </p:nvSpPr>
        <p:spPr>
          <a:xfrm>
            <a:off x="895576" y="5414748"/>
            <a:ext cx="7465951" cy="954107"/>
          </a:xfrm>
          <a:prstGeom prst="rect">
            <a:avLst/>
          </a:prstGeom>
          <a:solidFill>
            <a:schemeClr val="accent3">
              <a:lumMod val="20000"/>
              <a:lumOff val="80000"/>
            </a:schemeClr>
          </a:solidFill>
        </p:spPr>
        <p:txBody>
          <a:bodyPr wrap="square" rtlCol="0">
            <a:spAutoFit/>
          </a:bodyPr>
          <a:lstStyle/>
          <a:p>
            <a:r>
              <a:rPr lang="en-US" sz="1400" b="1" dirty="0"/>
              <a:t>Key Takeaway: </a:t>
            </a:r>
          </a:p>
          <a:p>
            <a:r>
              <a:rPr lang="en-US" sz="1400" dirty="0"/>
              <a:t>Best in Class companies see a dynamic relationship and shared responsibility between various groups to regularly own product profitability.   The current relationships between different groups at </a:t>
            </a:r>
            <a:r>
              <a:rPr lang="en-US" sz="1400" dirty="0" err="1"/>
              <a:t>Gendorf</a:t>
            </a:r>
            <a:r>
              <a:rPr lang="en-US" sz="1400" dirty="0"/>
              <a:t> (Commercial, R&amp;D, operations, etc.) seem </a:t>
            </a:r>
            <a:r>
              <a:rPr lang="en-US" sz="1400" dirty="0" err="1"/>
              <a:t>SILOed</a:t>
            </a:r>
            <a:r>
              <a:rPr lang="en-US" sz="1400" dirty="0"/>
              <a:t> and transactional.</a:t>
            </a:r>
          </a:p>
        </p:txBody>
      </p:sp>
      <p:sp>
        <p:nvSpPr>
          <p:cNvPr id="15" name="TextBox 14">
            <a:extLst>
              <a:ext uri="{FF2B5EF4-FFF2-40B4-BE49-F238E27FC236}">
                <a16:creationId xmlns:a16="http://schemas.microsoft.com/office/drawing/2014/main" id="{0B12B9B9-9257-4E92-BB96-1B9EDA59BDAE}"/>
              </a:ext>
            </a:extLst>
          </p:cNvPr>
          <p:cNvSpPr txBox="1"/>
          <p:nvPr/>
        </p:nvSpPr>
        <p:spPr>
          <a:xfrm>
            <a:off x="614149" y="1587690"/>
            <a:ext cx="2238233" cy="1077218"/>
          </a:xfrm>
          <a:prstGeom prst="rect">
            <a:avLst/>
          </a:prstGeom>
          <a:noFill/>
        </p:spPr>
        <p:txBody>
          <a:bodyPr wrap="square" rtlCol="0">
            <a:spAutoFit/>
          </a:bodyPr>
          <a:lstStyle/>
          <a:p>
            <a:r>
              <a:rPr lang="en-US" sz="1600" b="1" i="1" dirty="0"/>
              <a:t>Product and Site Profitability should be a shared objective now and into the future.</a:t>
            </a:r>
          </a:p>
        </p:txBody>
      </p:sp>
    </p:spTree>
    <p:extLst>
      <p:ext uri="{BB962C8B-B14F-4D97-AF65-F5344CB8AC3E}">
        <p14:creationId xmlns:p14="http://schemas.microsoft.com/office/powerpoint/2010/main" val="196727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5" name="TextBox 4">
            <a:extLst>
              <a:ext uri="{FF2B5EF4-FFF2-40B4-BE49-F238E27FC236}">
                <a16:creationId xmlns:a16="http://schemas.microsoft.com/office/drawing/2014/main" id="{CD4BAAF2-4D20-44C6-85E8-A0F8A418141D}"/>
              </a:ext>
            </a:extLst>
          </p:cNvPr>
          <p:cNvSpPr txBox="1"/>
          <p:nvPr/>
        </p:nvSpPr>
        <p:spPr>
          <a:xfrm>
            <a:off x="144169" y="1393178"/>
            <a:ext cx="1778415" cy="4547399"/>
          </a:xfrm>
          <a:prstGeom prst="rect">
            <a:avLst/>
          </a:prstGeom>
          <a:noFill/>
        </p:spPr>
        <p:txBody>
          <a:bodyPr wrap="square" rtlCol="0">
            <a:spAutoFit/>
          </a:bodyPr>
          <a:lstStyle/>
          <a:p>
            <a:r>
              <a:rPr lang="en-US" sz="900" b="1" dirty="0"/>
              <a:t>Product Margin Optimization </a:t>
            </a:r>
          </a:p>
          <a:p>
            <a:endParaRPr lang="en-US" sz="900" dirty="0"/>
          </a:p>
          <a:p>
            <a:r>
              <a:rPr lang="en-US" sz="900" dirty="0"/>
              <a:t>The following process or something similar along with a Facilitator should be used to work with cross functional teams (Business, Operations, R&amp;D, SC, etc.) to optimize product margins.   A cross functional team is critical to ensure transparent understanding of all aspects of manufacturing thru selling the product.  (Ex: Product could be highly profitable but extremely difficult to make).   Many companies believe that the business is solely responsible for optimizing product margins – this is a mistaken approach as they miss out on the manufacturing, SC, etc. perspective.</a:t>
            </a:r>
          </a:p>
          <a:p>
            <a:endParaRPr lang="en-US" sz="900" dirty="0"/>
          </a:p>
          <a:p>
            <a:r>
              <a:rPr lang="en-US" sz="900" b="1" dirty="0"/>
              <a:t>KEY TAKEAWAY</a:t>
            </a:r>
          </a:p>
          <a:p>
            <a:endParaRPr lang="en-US" sz="900" b="1" dirty="0"/>
          </a:p>
          <a:p>
            <a:r>
              <a:rPr lang="en-US" sz="1050" b="1" i="1" dirty="0">
                <a:solidFill>
                  <a:srgbClr val="0070C0"/>
                </a:solidFill>
                <a:latin typeface="Calibri" pitchFamily="34" charset="0"/>
                <a:cs typeface="Arial" charset="0"/>
              </a:rPr>
              <a:t>The product optimization process between Commercial, Manufacturing, Supply Chain should be done on a regular frequency as the market, customers and manufacturing changes. </a:t>
            </a:r>
          </a:p>
        </p:txBody>
      </p:sp>
      <p:pic>
        <p:nvPicPr>
          <p:cNvPr id="10" name="Picture 9">
            <a:extLst>
              <a:ext uri="{FF2B5EF4-FFF2-40B4-BE49-F238E27FC236}">
                <a16:creationId xmlns:a16="http://schemas.microsoft.com/office/drawing/2014/main" id="{2AC511D7-2D0C-4257-BF9A-BA41D3C961A2}"/>
              </a:ext>
            </a:extLst>
          </p:cNvPr>
          <p:cNvPicPr>
            <a:picLocks noChangeAspect="1"/>
          </p:cNvPicPr>
          <p:nvPr/>
        </p:nvPicPr>
        <p:blipFill>
          <a:blip r:embed="rId5"/>
          <a:stretch>
            <a:fillRect/>
          </a:stretch>
        </p:blipFill>
        <p:spPr>
          <a:xfrm>
            <a:off x="2058572" y="1324181"/>
            <a:ext cx="6364519" cy="5329838"/>
          </a:xfrm>
          <a:prstGeom prst="rect">
            <a:avLst/>
          </a:prstGeom>
        </p:spPr>
      </p:pic>
      <p:sp>
        <p:nvSpPr>
          <p:cNvPr id="9" name="Rectangle 8">
            <a:extLst>
              <a:ext uri="{FF2B5EF4-FFF2-40B4-BE49-F238E27FC236}">
                <a16:creationId xmlns:a16="http://schemas.microsoft.com/office/drawing/2014/main" id="{5DD73CBE-CA03-480D-BC76-5CC82B8D4C8F}"/>
              </a:ext>
            </a:extLst>
          </p:cNvPr>
          <p:cNvSpPr/>
          <p:nvPr/>
        </p:nvSpPr>
        <p:spPr>
          <a:xfrm>
            <a:off x="0" y="685800"/>
            <a:ext cx="91440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Box 5">
            <a:extLst>
              <a:ext uri="{FF2B5EF4-FFF2-40B4-BE49-F238E27FC236}">
                <a16:creationId xmlns:a16="http://schemas.microsoft.com/office/drawing/2014/main" id="{D56E29B1-8EA5-44A6-8EFD-55EB148F4BAC}"/>
              </a:ext>
            </a:extLst>
          </p:cNvPr>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Product Margin Optimization / Commercial Considerations</a:t>
            </a:r>
          </a:p>
        </p:txBody>
      </p:sp>
    </p:spTree>
    <p:extLst>
      <p:ext uri="{BB962C8B-B14F-4D97-AF65-F5344CB8AC3E}">
        <p14:creationId xmlns:p14="http://schemas.microsoft.com/office/powerpoint/2010/main" val="105622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Observations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TextBox 1">
            <a:extLst>
              <a:ext uri="{FF2B5EF4-FFF2-40B4-BE49-F238E27FC236}">
                <a16:creationId xmlns:a16="http://schemas.microsoft.com/office/drawing/2014/main" id="{222C3EE0-C7A0-413F-984D-3DD059E4A329}"/>
              </a:ext>
            </a:extLst>
          </p:cNvPr>
          <p:cNvSpPr txBox="1">
            <a:spLocks noChangeArrowheads="1"/>
          </p:cNvSpPr>
          <p:nvPr/>
        </p:nvSpPr>
        <p:spPr bwMode="auto">
          <a:xfrm>
            <a:off x="401345" y="1408437"/>
            <a:ext cx="81759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0" indent="0" eaLnBrk="1" hangingPunct="1"/>
            <a:r>
              <a:rPr lang="en-US" sz="1600" b="1" dirty="0"/>
              <a:t>General Findings</a:t>
            </a:r>
          </a:p>
          <a:p>
            <a:pPr marL="0" indent="0"/>
            <a:r>
              <a:rPr lang="en-US" sz="1600" dirty="0"/>
              <a:t>T</a:t>
            </a:r>
            <a:r>
              <a:rPr lang="en-US" sz="1200" dirty="0"/>
              <a:t>he Organization is open to change with a relatively solid leadership team, the site has a lot of strengths (more than other sites visited so far) that can be leveraged, and the site has a lot of potential.</a:t>
            </a:r>
          </a:p>
        </p:txBody>
      </p:sp>
      <p:grpSp>
        <p:nvGrpSpPr>
          <p:cNvPr id="3" name="Group 2">
            <a:extLst>
              <a:ext uri="{FF2B5EF4-FFF2-40B4-BE49-F238E27FC236}">
                <a16:creationId xmlns:a16="http://schemas.microsoft.com/office/drawing/2014/main" id="{D95DCDA1-623E-4AC1-9345-1B038016424D}"/>
              </a:ext>
            </a:extLst>
          </p:cNvPr>
          <p:cNvGrpSpPr/>
          <p:nvPr/>
        </p:nvGrpSpPr>
        <p:grpSpPr>
          <a:xfrm>
            <a:off x="401345" y="2441642"/>
            <a:ext cx="8341310" cy="3842425"/>
            <a:chOff x="381750" y="2180590"/>
            <a:chExt cx="8511409" cy="3625851"/>
          </a:xfrm>
        </p:grpSpPr>
        <p:grpSp>
          <p:nvGrpSpPr>
            <p:cNvPr id="10" name="Group 9">
              <a:extLst>
                <a:ext uri="{FF2B5EF4-FFF2-40B4-BE49-F238E27FC236}">
                  <a16:creationId xmlns:a16="http://schemas.microsoft.com/office/drawing/2014/main" id="{7CD36927-CD2F-4624-A066-66546C79A73A}"/>
                </a:ext>
              </a:extLst>
            </p:cNvPr>
            <p:cNvGrpSpPr/>
            <p:nvPr/>
          </p:nvGrpSpPr>
          <p:grpSpPr>
            <a:xfrm>
              <a:off x="381750" y="2180590"/>
              <a:ext cx="2743200" cy="3625851"/>
              <a:chOff x="381750" y="2180590"/>
              <a:chExt cx="2743200" cy="3625851"/>
            </a:xfrm>
          </p:grpSpPr>
          <p:sp>
            <p:nvSpPr>
              <p:cNvPr id="26" name="Rounded Rectangle 33">
                <a:extLst>
                  <a:ext uri="{FF2B5EF4-FFF2-40B4-BE49-F238E27FC236}">
                    <a16:creationId xmlns:a16="http://schemas.microsoft.com/office/drawing/2014/main" id="{634FFB4E-70A8-48A9-8DB2-E760A1F9E4C8}"/>
                  </a:ext>
                </a:extLst>
              </p:cNvPr>
              <p:cNvSpPr/>
              <p:nvPr/>
            </p:nvSpPr>
            <p:spPr>
              <a:xfrm>
                <a:off x="381750" y="2359161"/>
                <a:ext cx="2743200" cy="3447280"/>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marL="171450" indent="-171450">
                  <a:buFont typeface="Arial" panose="020B0604020202020204" pitchFamily="34" charset="0"/>
                  <a:buChar char="•"/>
                </a:pPr>
                <a:r>
                  <a:rPr lang="en-US" sz="1200" b="1" dirty="0"/>
                  <a:t>TEAM</a:t>
                </a:r>
                <a:r>
                  <a:rPr lang="en-US" sz="1200" dirty="0"/>
                  <a:t> - Skilled capable people who seem to work as a team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ASSETS</a:t>
                </a:r>
                <a:r>
                  <a:rPr lang="en-US" sz="1200" dirty="0"/>
                  <a:t> - Assets are generally in better condition and some key money makers – E27, K10, K17, K40</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CULTURE</a:t>
                </a:r>
                <a:r>
                  <a:rPr lang="en-US" sz="1200" dirty="0"/>
                  <a:t> - Culture that seems open, willing to change and is more disciplined and process / methods focused</a:t>
                </a:r>
              </a:p>
              <a:p>
                <a:endParaRPr lang="en-US" sz="1200" dirty="0"/>
              </a:p>
              <a:p>
                <a:pPr marL="171450" indent="-171450">
                  <a:buFont typeface="Arial" panose="020B0604020202020204" pitchFamily="34" charset="0"/>
                  <a:buChar char="•"/>
                </a:pPr>
                <a:r>
                  <a:rPr lang="en-US" sz="1200" b="1" dirty="0"/>
                  <a:t>IMPROVEMENT</a:t>
                </a:r>
                <a:r>
                  <a:rPr lang="en-US" sz="1200" dirty="0"/>
                  <a:t> - The site has a lot of improvements underway – build upon and take to next level – Visual Factory, SOS</a:t>
                </a:r>
              </a:p>
              <a:p>
                <a:pPr algn="just">
                  <a:spcAft>
                    <a:spcPts val="600"/>
                  </a:spcAft>
                </a:pPr>
                <a:endParaRPr lang="en-US" sz="1100" dirty="0"/>
              </a:p>
            </p:txBody>
          </p:sp>
          <p:grpSp>
            <p:nvGrpSpPr>
              <p:cNvPr id="27" name="Group 26">
                <a:extLst>
                  <a:ext uri="{FF2B5EF4-FFF2-40B4-BE49-F238E27FC236}">
                    <a16:creationId xmlns:a16="http://schemas.microsoft.com/office/drawing/2014/main" id="{7E23DB72-D008-43D2-9DE9-B59195724EC6}"/>
                  </a:ext>
                </a:extLst>
              </p:cNvPr>
              <p:cNvGrpSpPr/>
              <p:nvPr/>
            </p:nvGrpSpPr>
            <p:grpSpPr>
              <a:xfrm>
                <a:off x="700601" y="2180590"/>
                <a:ext cx="2105499" cy="445714"/>
                <a:chOff x="764185" y="2180590"/>
                <a:chExt cx="2105499" cy="445714"/>
              </a:xfrm>
            </p:grpSpPr>
            <p:sp>
              <p:nvSpPr>
                <p:cNvPr id="28" name="Round Same Side Corner Rectangle 69">
                  <a:extLst>
                    <a:ext uri="{FF2B5EF4-FFF2-40B4-BE49-F238E27FC236}">
                      <a16:creationId xmlns:a16="http://schemas.microsoft.com/office/drawing/2014/main" id="{2C17E784-6E0E-4E51-A0B3-4DC2867DB991}"/>
                    </a:ext>
                  </a:extLst>
                </p:cNvPr>
                <p:cNvSpPr/>
                <p:nvPr/>
              </p:nvSpPr>
              <p:spPr>
                <a:xfrm>
                  <a:off x="943135" y="2180590"/>
                  <a:ext cx="1747599"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STRENGTHS</a:t>
                  </a:r>
                </a:p>
              </p:txBody>
            </p:sp>
            <p:grpSp>
              <p:nvGrpSpPr>
                <p:cNvPr id="29" name="Group 28">
                  <a:extLst>
                    <a:ext uri="{FF2B5EF4-FFF2-40B4-BE49-F238E27FC236}">
                      <a16:creationId xmlns:a16="http://schemas.microsoft.com/office/drawing/2014/main" id="{197E35F4-DAA5-41AB-894C-917C8F5367E2}"/>
                    </a:ext>
                  </a:extLst>
                </p:cNvPr>
                <p:cNvGrpSpPr/>
                <p:nvPr/>
              </p:nvGrpSpPr>
              <p:grpSpPr>
                <a:xfrm>
                  <a:off x="764185" y="2180590"/>
                  <a:ext cx="2105499" cy="179126"/>
                  <a:chOff x="3253798" y="2070463"/>
                  <a:chExt cx="2105499" cy="179126"/>
                </a:xfrm>
              </p:grpSpPr>
              <p:sp>
                <p:nvSpPr>
                  <p:cNvPr id="30" name="Right Triangle 29">
                    <a:extLst>
                      <a:ext uri="{FF2B5EF4-FFF2-40B4-BE49-F238E27FC236}">
                        <a16:creationId xmlns:a16="http://schemas.microsoft.com/office/drawing/2014/main" id="{8D602B5B-5BBF-47B6-A998-558D892FD8B0}"/>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9212FD37-D39D-4FA1-A3D8-4581DE9A09E0}"/>
                      </a:ext>
                    </a:extLst>
                  </p:cNvPr>
                  <p:cNvSpPr/>
                  <p:nvPr/>
                </p:nvSpPr>
                <p:spPr>
                  <a:xfrm>
                    <a:off x="5180171"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 name="Group 10">
              <a:extLst>
                <a:ext uri="{FF2B5EF4-FFF2-40B4-BE49-F238E27FC236}">
                  <a16:creationId xmlns:a16="http://schemas.microsoft.com/office/drawing/2014/main" id="{C0E93F3E-5671-46B4-87AD-81552BF53325}"/>
                </a:ext>
              </a:extLst>
            </p:cNvPr>
            <p:cNvGrpSpPr/>
            <p:nvPr/>
          </p:nvGrpSpPr>
          <p:grpSpPr>
            <a:xfrm>
              <a:off x="3265854" y="2180590"/>
              <a:ext cx="2743200" cy="3625851"/>
              <a:chOff x="381750" y="2180590"/>
              <a:chExt cx="2743200" cy="3625851"/>
            </a:xfrm>
          </p:grpSpPr>
          <p:sp>
            <p:nvSpPr>
              <p:cNvPr id="20" name="Rounded Rectangle 21">
                <a:extLst>
                  <a:ext uri="{FF2B5EF4-FFF2-40B4-BE49-F238E27FC236}">
                    <a16:creationId xmlns:a16="http://schemas.microsoft.com/office/drawing/2014/main" id="{E0D8D0B3-635F-46D8-BB1B-1F1759FA2330}"/>
                  </a:ext>
                </a:extLst>
              </p:cNvPr>
              <p:cNvSpPr/>
              <p:nvPr/>
            </p:nvSpPr>
            <p:spPr>
              <a:xfrm>
                <a:off x="381750" y="2359161"/>
                <a:ext cx="2743200" cy="3447280"/>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marL="171450" indent="-171450">
                  <a:buFont typeface="Arial" panose="020B0604020202020204" pitchFamily="34" charset="0"/>
                  <a:buChar char="•"/>
                </a:pPr>
                <a:r>
                  <a:rPr lang="en-US" sz="1200" b="1" dirty="0"/>
                  <a:t>PRODUCT MARGIN OPTIMIZATION </a:t>
                </a:r>
                <a:r>
                  <a:rPr lang="en-US" sz="1200" dirty="0"/>
                  <a:t>- Improving Business and Operations Integration to collectively improve Product Margins</a:t>
                </a:r>
              </a:p>
              <a:p>
                <a:endParaRPr lang="en-US" sz="1200" dirty="0"/>
              </a:p>
              <a:p>
                <a:pPr marL="171450" indent="-171450">
                  <a:buFont typeface="Arial" panose="020B0604020202020204" pitchFamily="34" charset="0"/>
                  <a:buChar char="•"/>
                </a:pPr>
                <a:r>
                  <a:rPr lang="en-US" sz="1200" b="1" dirty="0"/>
                  <a:t>HIDDEN PLANT </a:t>
                </a:r>
                <a:r>
                  <a:rPr lang="en-US" sz="1200" dirty="0"/>
                  <a:t>– Leverage Lean / 6Sigma / Reliability to reduce downtime due to changeovers, cleaning, maintenance unplanned and planned – Consolidate products and lines</a:t>
                </a:r>
              </a:p>
              <a:p>
                <a:endParaRPr lang="en-US" sz="1200" dirty="0"/>
              </a:p>
              <a:p>
                <a:pPr marL="171450" indent="-171450">
                  <a:buFont typeface="Arial" panose="020B0604020202020204" pitchFamily="34" charset="0"/>
                  <a:buChar char="•"/>
                </a:pPr>
                <a:r>
                  <a:rPr lang="en-US" sz="1200" b="1" dirty="0"/>
                  <a:t>OPERATIONS EXCELLENCE –</a:t>
                </a:r>
                <a:r>
                  <a:rPr lang="en-US" sz="1200" dirty="0"/>
                  <a:t> Team has started some good practices but there is still a need for more best practices.</a:t>
                </a:r>
              </a:p>
              <a:p>
                <a:pPr algn="just">
                  <a:spcAft>
                    <a:spcPts val="600"/>
                  </a:spcAft>
                </a:pPr>
                <a:endParaRPr lang="en-US" sz="1100" dirty="0"/>
              </a:p>
            </p:txBody>
          </p:sp>
          <p:grpSp>
            <p:nvGrpSpPr>
              <p:cNvPr id="21" name="Group 20">
                <a:extLst>
                  <a:ext uri="{FF2B5EF4-FFF2-40B4-BE49-F238E27FC236}">
                    <a16:creationId xmlns:a16="http://schemas.microsoft.com/office/drawing/2014/main" id="{AA094D7D-2AED-423A-800F-DC219C994AAA}"/>
                  </a:ext>
                </a:extLst>
              </p:cNvPr>
              <p:cNvGrpSpPr/>
              <p:nvPr/>
            </p:nvGrpSpPr>
            <p:grpSpPr>
              <a:xfrm>
                <a:off x="700601" y="2180590"/>
                <a:ext cx="2105499" cy="445714"/>
                <a:chOff x="764185" y="2180590"/>
                <a:chExt cx="2105499" cy="445714"/>
              </a:xfrm>
            </p:grpSpPr>
            <p:sp>
              <p:nvSpPr>
                <p:cNvPr id="22" name="Round Same Side Corner Rectangle 23">
                  <a:extLst>
                    <a:ext uri="{FF2B5EF4-FFF2-40B4-BE49-F238E27FC236}">
                      <a16:creationId xmlns:a16="http://schemas.microsoft.com/office/drawing/2014/main" id="{501020CB-1150-43C2-A684-B63DB4EF38D2}"/>
                    </a:ext>
                  </a:extLst>
                </p:cNvPr>
                <p:cNvSpPr/>
                <p:nvPr/>
              </p:nvSpPr>
              <p:spPr>
                <a:xfrm>
                  <a:off x="943135" y="2180590"/>
                  <a:ext cx="1747599" cy="445714"/>
                </a:xfrm>
                <a:prstGeom prst="round2SameRect">
                  <a:avLst>
                    <a:gd name="adj1" fmla="val 0"/>
                    <a:gd name="adj2" fmla="val 1763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OPPORTUNITIES</a:t>
                  </a:r>
                </a:p>
              </p:txBody>
            </p:sp>
            <p:grpSp>
              <p:nvGrpSpPr>
                <p:cNvPr id="23" name="Group 22">
                  <a:extLst>
                    <a:ext uri="{FF2B5EF4-FFF2-40B4-BE49-F238E27FC236}">
                      <a16:creationId xmlns:a16="http://schemas.microsoft.com/office/drawing/2014/main" id="{C9D79EEC-434E-42F5-A82E-6DE8480F9879}"/>
                    </a:ext>
                  </a:extLst>
                </p:cNvPr>
                <p:cNvGrpSpPr/>
                <p:nvPr/>
              </p:nvGrpSpPr>
              <p:grpSpPr>
                <a:xfrm>
                  <a:off x="764185" y="2180590"/>
                  <a:ext cx="2105499" cy="179126"/>
                  <a:chOff x="3253798" y="2070463"/>
                  <a:chExt cx="2105499" cy="179126"/>
                </a:xfrm>
              </p:grpSpPr>
              <p:sp>
                <p:nvSpPr>
                  <p:cNvPr id="24" name="Right Triangle 23">
                    <a:extLst>
                      <a:ext uri="{FF2B5EF4-FFF2-40B4-BE49-F238E27FC236}">
                        <a16:creationId xmlns:a16="http://schemas.microsoft.com/office/drawing/2014/main" id="{1EE9AD92-03CD-43D2-9619-AAC99CC36CB0}"/>
                      </a:ext>
                    </a:extLst>
                  </p:cNvPr>
                  <p:cNvSpPr/>
                  <p:nvPr/>
                </p:nvSpPr>
                <p:spPr>
                  <a:xfrm flipH="1">
                    <a:off x="3253798" y="2070463"/>
                    <a:ext cx="179126" cy="179126"/>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a:extLst>
                      <a:ext uri="{FF2B5EF4-FFF2-40B4-BE49-F238E27FC236}">
                        <a16:creationId xmlns:a16="http://schemas.microsoft.com/office/drawing/2014/main" id="{F93CAC81-4AE7-482D-83E2-789C80D5ECF1}"/>
                      </a:ext>
                    </a:extLst>
                  </p:cNvPr>
                  <p:cNvSpPr/>
                  <p:nvPr/>
                </p:nvSpPr>
                <p:spPr>
                  <a:xfrm>
                    <a:off x="5180171" y="2070463"/>
                    <a:ext cx="179126" cy="179126"/>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2" name="Group 11">
              <a:extLst>
                <a:ext uri="{FF2B5EF4-FFF2-40B4-BE49-F238E27FC236}">
                  <a16:creationId xmlns:a16="http://schemas.microsoft.com/office/drawing/2014/main" id="{AEAA5A0F-8A0A-48B9-9291-E8A8A9F2874D}"/>
                </a:ext>
              </a:extLst>
            </p:cNvPr>
            <p:cNvGrpSpPr/>
            <p:nvPr/>
          </p:nvGrpSpPr>
          <p:grpSpPr>
            <a:xfrm>
              <a:off x="6149959" y="2180590"/>
              <a:ext cx="2743200" cy="3625851"/>
              <a:chOff x="381750" y="2180590"/>
              <a:chExt cx="2743200" cy="3625851"/>
            </a:xfrm>
          </p:grpSpPr>
          <p:sp>
            <p:nvSpPr>
              <p:cNvPr id="14" name="Rounded Rectangle 28">
                <a:extLst>
                  <a:ext uri="{FF2B5EF4-FFF2-40B4-BE49-F238E27FC236}">
                    <a16:creationId xmlns:a16="http://schemas.microsoft.com/office/drawing/2014/main" id="{71F9C64D-5BA6-498A-A2F3-9B76A1110CEB}"/>
                  </a:ext>
                </a:extLst>
              </p:cNvPr>
              <p:cNvSpPr/>
              <p:nvPr/>
            </p:nvSpPr>
            <p:spPr>
              <a:xfrm>
                <a:off x="381750" y="2359161"/>
                <a:ext cx="2743200" cy="3447280"/>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marL="171450" indent="-171450">
                  <a:buFont typeface="Arial" panose="020B0604020202020204" pitchFamily="34" charset="0"/>
                  <a:buChar char="•"/>
                </a:pPr>
                <a:r>
                  <a:rPr lang="en-US" sz="1200" dirty="0"/>
                  <a:t>The site has some technology that is relatively new and state of the art such as E27 as well as older technology that is underutilized E26, E28, and K06</a:t>
                </a:r>
                <a:br>
                  <a:rPr lang="en-US" sz="1200" dirty="0"/>
                </a:br>
                <a:endParaRPr lang="en-US" sz="1200" dirty="0"/>
              </a:p>
              <a:p>
                <a:pPr marL="171450" indent="-171450">
                  <a:buFont typeface="Arial" panose="020B0604020202020204" pitchFamily="34" charset="0"/>
                  <a:buChar char="•"/>
                </a:pPr>
                <a:r>
                  <a:rPr lang="en-US" sz="1200" dirty="0"/>
                  <a:t>The site is also positioned for cost effective expansion at the E27 location</a:t>
                </a:r>
                <a:br>
                  <a:rPr lang="en-US" sz="1200" dirty="0"/>
                </a:br>
                <a:endParaRPr lang="en-US" sz="1200" dirty="0"/>
              </a:p>
              <a:p>
                <a:pPr marL="171450" indent="-171450">
                  <a:buFont typeface="Arial" panose="020B0604020202020204" pitchFamily="34" charset="0"/>
                  <a:buChar char="•"/>
                </a:pPr>
                <a:r>
                  <a:rPr lang="en-US" sz="1200" dirty="0"/>
                  <a:t>Robotic Packaging line (which appear overdesigned) is also present on site.</a:t>
                </a:r>
                <a:br>
                  <a:rPr lang="en-US" sz="1200" dirty="0"/>
                </a:br>
                <a:endParaRPr lang="en-US" sz="1200" dirty="0"/>
              </a:p>
              <a:p>
                <a:pPr marL="171450" indent="-171450">
                  <a:buFont typeface="Arial" panose="020B0604020202020204" pitchFamily="34" charset="0"/>
                  <a:buChar char="•"/>
                </a:pPr>
                <a:r>
                  <a:rPr lang="en-US" sz="1200" dirty="0"/>
                  <a:t>The site has moved to sharing crews across lines to accommodate underutilization.</a:t>
                </a:r>
              </a:p>
              <a:p>
                <a:pPr marL="171450" indent="-171450">
                  <a:buFont typeface="Arial" panose="020B0604020202020204" pitchFamily="34" charset="0"/>
                  <a:buChar char="•"/>
                </a:pPr>
                <a:endParaRPr lang="en-US" sz="1100" dirty="0"/>
              </a:p>
            </p:txBody>
          </p:sp>
          <p:grpSp>
            <p:nvGrpSpPr>
              <p:cNvPr id="15" name="Group 14">
                <a:extLst>
                  <a:ext uri="{FF2B5EF4-FFF2-40B4-BE49-F238E27FC236}">
                    <a16:creationId xmlns:a16="http://schemas.microsoft.com/office/drawing/2014/main" id="{89D15E7B-5791-435C-8DE5-E8EC07A73FF3}"/>
                  </a:ext>
                </a:extLst>
              </p:cNvPr>
              <p:cNvGrpSpPr/>
              <p:nvPr/>
            </p:nvGrpSpPr>
            <p:grpSpPr>
              <a:xfrm>
                <a:off x="700601" y="2180590"/>
                <a:ext cx="2105499" cy="445714"/>
                <a:chOff x="764185" y="2180590"/>
                <a:chExt cx="2105499" cy="445714"/>
              </a:xfrm>
            </p:grpSpPr>
            <p:sp>
              <p:nvSpPr>
                <p:cNvPr id="16" name="Round Same Side Corner Rectangle 30">
                  <a:extLst>
                    <a:ext uri="{FF2B5EF4-FFF2-40B4-BE49-F238E27FC236}">
                      <a16:creationId xmlns:a16="http://schemas.microsoft.com/office/drawing/2014/main" id="{BA5B3C21-5372-4072-87D5-D178077BEBCF}"/>
                    </a:ext>
                  </a:extLst>
                </p:cNvPr>
                <p:cNvSpPr/>
                <p:nvPr/>
              </p:nvSpPr>
              <p:spPr>
                <a:xfrm>
                  <a:off x="943135" y="2180590"/>
                  <a:ext cx="1747599" cy="445714"/>
                </a:xfrm>
                <a:prstGeom prst="round2SameRect">
                  <a:avLst>
                    <a:gd name="adj1" fmla="val 0"/>
                    <a:gd name="adj2" fmla="val 1763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ASSET UTILIZATION/ TECHNOLOGY</a:t>
                  </a:r>
                </a:p>
              </p:txBody>
            </p:sp>
            <p:grpSp>
              <p:nvGrpSpPr>
                <p:cNvPr id="17" name="Group 16">
                  <a:extLst>
                    <a:ext uri="{FF2B5EF4-FFF2-40B4-BE49-F238E27FC236}">
                      <a16:creationId xmlns:a16="http://schemas.microsoft.com/office/drawing/2014/main" id="{5039BDAC-692E-464C-8A72-747967B39F77}"/>
                    </a:ext>
                  </a:extLst>
                </p:cNvPr>
                <p:cNvGrpSpPr/>
                <p:nvPr/>
              </p:nvGrpSpPr>
              <p:grpSpPr>
                <a:xfrm>
                  <a:off x="764185" y="2180590"/>
                  <a:ext cx="2105499" cy="179126"/>
                  <a:chOff x="3253798" y="2070463"/>
                  <a:chExt cx="2105499" cy="179126"/>
                </a:xfrm>
              </p:grpSpPr>
              <p:sp>
                <p:nvSpPr>
                  <p:cNvPr id="18" name="Right Triangle 17">
                    <a:extLst>
                      <a:ext uri="{FF2B5EF4-FFF2-40B4-BE49-F238E27FC236}">
                        <a16:creationId xmlns:a16="http://schemas.microsoft.com/office/drawing/2014/main" id="{CE5483A1-266D-4057-9DB8-4E00DBD0C0AE}"/>
                      </a:ext>
                    </a:extLst>
                  </p:cNvPr>
                  <p:cNvSpPr/>
                  <p:nvPr/>
                </p:nvSpPr>
                <p:spPr>
                  <a:xfrm flipH="1">
                    <a:off x="3253798" y="2070463"/>
                    <a:ext cx="179126" cy="179126"/>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a:extLst>
                      <a:ext uri="{FF2B5EF4-FFF2-40B4-BE49-F238E27FC236}">
                        <a16:creationId xmlns:a16="http://schemas.microsoft.com/office/drawing/2014/main" id="{1505D5EE-336A-4E95-80E4-13D79C25909E}"/>
                      </a:ext>
                    </a:extLst>
                  </p:cNvPr>
                  <p:cNvSpPr/>
                  <p:nvPr/>
                </p:nvSpPr>
                <p:spPr>
                  <a:xfrm>
                    <a:off x="5180171" y="2070463"/>
                    <a:ext cx="179126" cy="179126"/>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Tree>
    <p:extLst>
      <p:ext uri="{BB962C8B-B14F-4D97-AF65-F5344CB8AC3E}">
        <p14:creationId xmlns:p14="http://schemas.microsoft.com/office/powerpoint/2010/main" val="214172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Asset Performance Analysis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pic>
        <p:nvPicPr>
          <p:cNvPr id="4" name="Picture 3">
            <a:extLst>
              <a:ext uri="{FF2B5EF4-FFF2-40B4-BE49-F238E27FC236}">
                <a16:creationId xmlns:a16="http://schemas.microsoft.com/office/drawing/2014/main" id="{04700B41-8DE1-426E-8F26-46B112C40B8D}"/>
              </a:ext>
            </a:extLst>
          </p:cNvPr>
          <p:cNvPicPr>
            <a:picLocks noChangeAspect="1"/>
          </p:cNvPicPr>
          <p:nvPr/>
        </p:nvPicPr>
        <p:blipFill>
          <a:blip r:embed="rId5"/>
          <a:stretch>
            <a:fillRect/>
          </a:stretch>
        </p:blipFill>
        <p:spPr>
          <a:xfrm>
            <a:off x="4907295" y="1316232"/>
            <a:ext cx="4021187" cy="5142346"/>
          </a:xfrm>
          <a:prstGeom prst="rect">
            <a:avLst/>
          </a:prstGeom>
        </p:spPr>
      </p:pic>
      <p:sp>
        <p:nvSpPr>
          <p:cNvPr id="5" name="TextBox 4">
            <a:extLst>
              <a:ext uri="{FF2B5EF4-FFF2-40B4-BE49-F238E27FC236}">
                <a16:creationId xmlns:a16="http://schemas.microsoft.com/office/drawing/2014/main" id="{2DC5E75E-39C0-4632-A493-010FAC2068EA}"/>
              </a:ext>
            </a:extLst>
          </p:cNvPr>
          <p:cNvSpPr txBox="1"/>
          <p:nvPr/>
        </p:nvSpPr>
        <p:spPr>
          <a:xfrm>
            <a:off x="6329379" y="2038977"/>
            <a:ext cx="2599103" cy="507831"/>
          </a:xfrm>
          <a:prstGeom prst="rect">
            <a:avLst/>
          </a:prstGeom>
          <a:noFill/>
        </p:spPr>
        <p:txBody>
          <a:bodyPr wrap="square" rtlCol="0">
            <a:spAutoFit/>
          </a:bodyPr>
          <a:lstStyle/>
          <a:p>
            <a:r>
              <a:rPr lang="en-US" sz="900" dirty="0"/>
              <a:t>If all the lines were running at the P75 vs current mean P50 performance how many days of additional production would I have?</a:t>
            </a:r>
          </a:p>
        </p:txBody>
      </p:sp>
      <p:sp>
        <p:nvSpPr>
          <p:cNvPr id="12" name="TextBox 11">
            <a:extLst>
              <a:ext uri="{FF2B5EF4-FFF2-40B4-BE49-F238E27FC236}">
                <a16:creationId xmlns:a16="http://schemas.microsoft.com/office/drawing/2014/main" id="{A8A5E24B-18E4-4FFF-A019-9259DBF41267}"/>
              </a:ext>
            </a:extLst>
          </p:cNvPr>
          <p:cNvSpPr txBox="1"/>
          <p:nvPr/>
        </p:nvSpPr>
        <p:spPr>
          <a:xfrm>
            <a:off x="4906149" y="4073964"/>
            <a:ext cx="1876508" cy="507831"/>
          </a:xfrm>
          <a:prstGeom prst="rect">
            <a:avLst/>
          </a:prstGeom>
          <a:noFill/>
        </p:spPr>
        <p:txBody>
          <a:bodyPr wrap="square" rtlCol="0">
            <a:spAutoFit/>
          </a:bodyPr>
          <a:lstStyle/>
          <a:p>
            <a:r>
              <a:rPr lang="en-US" sz="900" dirty="0"/>
              <a:t>How does variability in the products contribute to opportunities for a specific line?</a:t>
            </a:r>
          </a:p>
        </p:txBody>
      </p:sp>
      <p:sp>
        <p:nvSpPr>
          <p:cNvPr id="9" name="Rectangle 8">
            <a:extLst>
              <a:ext uri="{FF2B5EF4-FFF2-40B4-BE49-F238E27FC236}">
                <a16:creationId xmlns:a16="http://schemas.microsoft.com/office/drawing/2014/main" id="{11CC8444-1848-4C32-8D58-D4B82AEB0EF9}"/>
              </a:ext>
            </a:extLst>
          </p:cNvPr>
          <p:cNvSpPr/>
          <p:nvPr/>
        </p:nvSpPr>
        <p:spPr>
          <a:xfrm>
            <a:off x="5201494" y="2812440"/>
            <a:ext cx="282272" cy="133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BD94B4-338D-4F72-967E-9636B38C30CD}"/>
              </a:ext>
            </a:extLst>
          </p:cNvPr>
          <p:cNvSpPr/>
          <p:nvPr/>
        </p:nvSpPr>
        <p:spPr>
          <a:xfrm>
            <a:off x="5009998" y="4568750"/>
            <a:ext cx="282272" cy="133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5FDD3E3D-6F8A-4202-A6D6-491A694C7157}"/>
              </a:ext>
            </a:extLst>
          </p:cNvPr>
          <p:cNvCxnSpPr>
            <a:cxnSpLocks/>
            <a:stCxn id="9" idx="1"/>
            <a:endCxn id="12" idx="1"/>
          </p:cNvCxnSpPr>
          <p:nvPr/>
        </p:nvCxnSpPr>
        <p:spPr>
          <a:xfrm rot="10800000" flipV="1">
            <a:off x="4906150" y="2879198"/>
            <a:ext cx="295345" cy="1448681"/>
          </a:xfrm>
          <a:prstGeom prst="bentConnector3">
            <a:avLst>
              <a:gd name="adj1" fmla="val 17740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8A6C69C-20E1-4DBA-AAC7-E898A9C0AB79}"/>
              </a:ext>
            </a:extLst>
          </p:cNvPr>
          <p:cNvSpPr txBox="1"/>
          <p:nvPr/>
        </p:nvSpPr>
        <p:spPr>
          <a:xfrm>
            <a:off x="7051974" y="4212463"/>
            <a:ext cx="1876508" cy="230832"/>
          </a:xfrm>
          <a:prstGeom prst="rect">
            <a:avLst/>
          </a:prstGeom>
          <a:noFill/>
        </p:spPr>
        <p:txBody>
          <a:bodyPr wrap="square" rtlCol="0">
            <a:spAutoFit/>
          </a:bodyPr>
          <a:lstStyle/>
          <a:p>
            <a:r>
              <a:rPr lang="en-US" sz="900" dirty="0"/>
              <a:t>Product distribution for that line</a:t>
            </a:r>
          </a:p>
        </p:txBody>
      </p:sp>
      <p:cxnSp>
        <p:nvCxnSpPr>
          <p:cNvPr id="19" name="Connector: Elbow 18">
            <a:extLst>
              <a:ext uri="{FF2B5EF4-FFF2-40B4-BE49-F238E27FC236}">
                <a16:creationId xmlns:a16="http://schemas.microsoft.com/office/drawing/2014/main" id="{54BB3C10-BD56-407B-BB14-F5C74E87FC06}"/>
              </a:ext>
            </a:extLst>
          </p:cNvPr>
          <p:cNvCxnSpPr>
            <a:cxnSpLocks/>
            <a:stCxn id="12" idx="3"/>
            <a:endCxn id="17" idx="1"/>
          </p:cNvCxnSpPr>
          <p:nvPr/>
        </p:nvCxnSpPr>
        <p:spPr>
          <a:xfrm flipV="1">
            <a:off x="6782657" y="4327879"/>
            <a:ext cx="26931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52A3CF-1BDF-487D-8938-7CD69C2C58A9}"/>
              </a:ext>
            </a:extLst>
          </p:cNvPr>
          <p:cNvSpPr txBox="1"/>
          <p:nvPr/>
        </p:nvSpPr>
        <p:spPr>
          <a:xfrm>
            <a:off x="7753638" y="3408053"/>
            <a:ext cx="1421436" cy="461665"/>
          </a:xfrm>
          <a:prstGeom prst="rect">
            <a:avLst/>
          </a:prstGeom>
          <a:noFill/>
        </p:spPr>
        <p:txBody>
          <a:bodyPr wrap="square" rtlCol="0">
            <a:spAutoFit/>
          </a:bodyPr>
          <a:lstStyle/>
          <a:p>
            <a:r>
              <a:rPr lang="en-US" sz="800" dirty="0"/>
              <a:t>Note: Uptime Opportunity does not include long outages due to NO DEMAND</a:t>
            </a:r>
          </a:p>
        </p:txBody>
      </p:sp>
      <p:sp>
        <p:nvSpPr>
          <p:cNvPr id="26" name="TextBox 25">
            <a:extLst>
              <a:ext uri="{FF2B5EF4-FFF2-40B4-BE49-F238E27FC236}">
                <a16:creationId xmlns:a16="http://schemas.microsoft.com/office/drawing/2014/main" id="{0CDD0865-F199-441B-A838-C4A758FEF367}"/>
              </a:ext>
            </a:extLst>
          </p:cNvPr>
          <p:cNvSpPr txBox="1"/>
          <p:nvPr/>
        </p:nvSpPr>
        <p:spPr>
          <a:xfrm>
            <a:off x="404288" y="1404938"/>
            <a:ext cx="2881837" cy="369332"/>
          </a:xfrm>
          <a:prstGeom prst="rect">
            <a:avLst/>
          </a:prstGeom>
          <a:noFill/>
        </p:spPr>
        <p:txBody>
          <a:bodyPr wrap="square" rtlCol="0">
            <a:spAutoFit/>
          </a:bodyPr>
          <a:lstStyle/>
          <a:p>
            <a:r>
              <a:rPr lang="en-US" b="1" dirty="0"/>
              <a:t>Line Performance</a:t>
            </a:r>
          </a:p>
        </p:txBody>
      </p:sp>
      <p:sp>
        <p:nvSpPr>
          <p:cNvPr id="27" name="Rectangle 26">
            <a:extLst>
              <a:ext uri="{FF2B5EF4-FFF2-40B4-BE49-F238E27FC236}">
                <a16:creationId xmlns:a16="http://schemas.microsoft.com/office/drawing/2014/main" id="{E65CB037-1BBD-4969-93BA-129EA1882A54}"/>
              </a:ext>
            </a:extLst>
          </p:cNvPr>
          <p:cNvSpPr/>
          <p:nvPr/>
        </p:nvSpPr>
        <p:spPr>
          <a:xfrm>
            <a:off x="125413" y="1316232"/>
            <a:ext cx="4637087" cy="514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162D4D-AFFE-49D1-AB56-BADC97EEA3E3}"/>
              </a:ext>
            </a:extLst>
          </p:cNvPr>
          <p:cNvSpPr txBox="1"/>
          <p:nvPr/>
        </p:nvSpPr>
        <p:spPr>
          <a:xfrm>
            <a:off x="331470" y="3198233"/>
            <a:ext cx="4110521" cy="907941"/>
          </a:xfrm>
          <a:prstGeom prst="rect">
            <a:avLst/>
          </a:prstGeom>
          <a:noFill/>
        </p:spPr>
        <p:txBody>
          <a:bodyPr wrap="square" rtlCol="0">
            <a:spAutoFit/>
          </a:bodyPr>
          <a:lstStyle/>
          <a:p>
            <a:r>
              <a:rPr lang="en-US" sz="1100" dirty="0"/>
              <a:t>Key Message:  </a:t>
            </a:r>
          </a:p>
          <a:p>
            <a:r>
              <a:rPr lang="en-US" sz="1050" b="1" i="1" dirty="0">
                <a:solidFill>
                  <a:srgbClr val="0070C0"/>
                </a:solidFill>
                <a:latin typeface="Calibri" pitchFamily="34" charset="0"/>
                <a:cs typeface="Arial" charset="0"/>
              </a:rPr>
              <a:t>Best Performing lines are E27 and K17 in terms of Yield, Rate and Utilization.  K18 &amp; K40 are relatively profitable lines but also have opportunities.   This is likely due to a wide variety of products being made on these two lines.</a:t>
            </a:r>
          </a:p>
        </p:txBody>
      </p:sp>
      <p:sp>
        <p:nvSpPr>
          <p:cNvPr id="3" name="TextBox 2">
            <a:extLst>
              <a:ext uri="{FF2B5EF4-FFF2-40B4-BE49-F238E27FC236}">
                <a16:creationId xmlns:a16="http://schemas.microsoft.com/office/drawing/2014/main" id="{CC0595AA-4342-4A70-ADCB-288E8C510D1E}"/>
              </a:ext>
            </a:extLst>
          </p:cNvPr>
          <p:cNvSpPr txBox="1"/>
          <p:nvPr/>
        </p:nvSpPr>
        <p:spPr>
          <a:xfrm>
            <a:off x="331470" y="4607817"/>
            <a:ext cx="1184827" cy="1477328"/>
          </a:xfrm>
          <a:prstGeom prst="rect">
            <a:avLst/>
          </a:prstGeom>
          <a:noFill/>
        </p:spPr>
        <p:txBody>
          <a:bodyPr wrap="square" rtlCol="0">
            <a:spAutoFit/>
          </a:bodyPr>
          <a:lstStyle/>
          <a:p>
            <a:r>
              <a:rPr lang="en-US" sz="900" dirty="0"/>
              <a:t>The graph to the left is the total down days for 2019 of the various lines.   E27, K40 and K17 are the most utilized.   Data was not available to always distinguish demand losses from  Failures</a:t>
            </a:r>
          </a:p>
        </p:txBody>
      </p:sp>
      <p:sp>
        <p:nvSpPr>
          <p:cNvPr id="7" name="TextBox 6">
            <a:extLst>
              <a:ext uri="{FF2B5EF4-FFF2-40B4-BE49-F238E27FC236}">
                <a16:creationId xmlns:a16="http://schemas.microsoft.com/office/drawing/2014/main" id="{726CFD4B-889B-41D7-8D26-FF7CBB1F8EF5}"/>
              </a:ext>
            </a:extLst>
          </p:cNvPr>
          <p:cNvSpPr txBox="1"/>
          <p:nvPr/>
        </p:nvSpPr>
        <p:spPr>
          <a:xfrm>
            <a:off x="331470" y="4238748"/>
            <a:ext cx="2269574" cy="261610"/>
          </a:xfrm>
          <a:prstGeom prst="rect">
            <a:avLst/>
          </a:prstGeom>
          <a:noFill/>
        </p:spPr>
        <p:txBody>
          <a:bodyPr wrap="square" rtlCol="0">
            <a:spAutoFit/>
          </a:bodyPr>
          <a:lstStyle/>
          <a:p>
            <a:r>
              <a:rPr lang="en-US" sz="1100" b="1" dirty="0"/>
              <a:t>Uptime / Utilization</a:t>
            </a:r>
          </a:p>
        </p:txBody>
      </p:sp>
      <p:pic>
        <p:nvPicPr>
          <p:cNvPr id="10" name="Picture 9">
            <a:extLst>
              <a:ext uri="{FF2B5EF4-FFF2-40B4-BE49-F238E27FC236}">
                <a16:creationId xmlns:a16="http://schemas.microsoft.com/office/drawing/2014/main" id="{428F514B-0FC9-484F-A717-FBD970464CEC}"/>
              </a:ext>
            </a:extLst>
          </p:cNvPr>
          <p:cNvPicPr>
            <a:picLocks noChangeAspect="1"/>
          </p:cNvPicPr>
          <p:nvPr/>
        </p:nvPicPr>
        <p:blipFill>
          <a:blip r:embed="rId6"/>
          <a:stretch>
            <a:fillRect/>
          </a:stretch>
        </p:blipFill>
        <p:spPr>
          <a:xfrm>
            <a:off x="1619000" y="4554087"/>
            <a:ext cx="2938407" cy="1584787"/>
          </a:xfrm>
          <a:prstGeom prst="rect">
            <a:avLst/>
          </a:prstGeom>
        </p:spPr>
      </p:pic>
      <p:pic>
        <p:nvPicPr>
          <p:cNvPr id="16" name="Picture 15">
            <a:extLst>
              <a:ext uri="{FF2B5EF4-FFF2-40B4-BE49-F238E27FC236}">
                <a16:creationId xmlns:a16="http://schemas.microsoft.com/office/drawing/2014/main" id="{3D5771D5-D2B5-4F9A-A078-3E0BCA5508D5}"/>
              </a:ext>
            </a:extLst>
          </p:cNvPr>
          <p:cNvPicPr>
            <a:picLocks noChangeAspect="1"/>
          </p:cNvPicPr>
          <p:nvPr/>
        </p:nvPicPr>
        <p:blipFill>
          <a:blip r:embed="rId7"/>
          <a:stretch>
            <a:fillRect/>
          </a:stretch>
        </p:blipFill>
        <p:spPr>
          <a:xfrm>
            <a:off x="379424" y="1944749"/>
            <a:ext cx="4244454" cy="1080252"/>
          </a:xfrm>
          <a:prstGeom prst="rect">
            <a:avLst/>
          </a:prstGeom>
        </p:spPr>
      </p:pic>
    </p:spTree>
    <p:extLst>
      <p:ext uri="{BB962C8B-B14F-4D97-AF65-F5344CB8AC3E}">
        <p14:creationId xmlns:p14="http://schemas.microsoft.com/office/powerpoint/2010/main" val="2130576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26" name="TextBox 25">
            <a:extLst>
              <a:ext uri="{FF2B5EF4-FFF2-40B4-BE49-F238E27FC236}">
                <a16:creationId xmlns:a16="http://schemas.microsoft.com/office/drawing/2014/main" id="{0CDD0865-F199-441B-A838-C4A758FEF367}"/>
              </a:ext>
            </a:extLst>
          </p:cNvPr>
          <p:cNvSpPr txBox="1"/>
          <p:nvPr/>
        </p:nvSpPr>
        <p:spPr>
          <a:xfrm>
            <a:off x="404288" y="1298795"/>
            <a:ext cx="2881837" cy="369332"/>
          </a:xfrm>
          <a:prstGeom prst="rect">
            <a:avLst/>
          </a:prstGeom>
          <a:noFill/>
        </p:spPr>
        <p:txBody>
          <a:bodyPr wrap="square" rtlCol="0">
            <a:spAutoFit/>
          </a:bodyPr>
          <a:lstStyle/>
          <a:p>
            <a:r>
              <a:rPr lang="en-US" b="1" dirty="0"/>
              <a:t>Product Variability</a:t>
            </a:r>
          </a:p>
        </p:txBody>
      </p:sp>
      <p:sp>
        <p:nvSpPr>
          <p:cNvPr id="23" name="Rectangle 22">
            <a:extLst>
              <a:ext uri="{FF2B5EF4-FFF2-40B4-BE49-F238E27FC236}">
                <a16:creationId xmlns:a16="http://schemas.microsoft.com/office/drawing/2014/main" id="{2CFABE68-6B96-4CB2-BDF4-C7AB130A608B}"/>
              </a:ext>
            </a:extLst>
          </p:cNvPr>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TextBox 5">
            <a:extLst>
              <a:ext uri="{FF2B5EF4-FFF2-40B4-BE49-F238E27FC236}">
                <a16:creationId xmlns:a16="http://schemas.microsoft.com/office/drawing/2014/main" id="{119C0147-5100-4E13-9A79-12F1F8D9E7DA}"/>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Asset Performance Analysis</a:t>
            </a:r>
            <a:endParaRPr lang="en-US" sz="1600" b="1" i="1" dirty="0">
              <a:solidFill>
                <a:srgbClr val="FFFF00"/>
              </a:solidFill>
            </a:endParaRPr>
          </a:p>
        </p:txBody>
      </p:sp>
      <p:pic>
        <p:nvPicPr>
          <p:cNvPr id="10" name="Picture 9">
            <a:extLst>
              <a:ext uri="{FF2B5EF4-FFF2-40B4-BE49-F238E27FC236}">
                <a16:creationId xmlns:a16="http://schemas.microsoft.com/office/drawing/2014/main" id="{BFF47471-FE03-4D95-9399-02767715E7AD}"/>
              </a:ext>
            </a:extLst>
          </p:cNvPr>
          <p:cNvPicPr>
            <a:picLocks noChangeAspect="1"/>
          </p:cNvPicPr>
          <p:nvPr/>
        </p:nvPicPr>
        <p:blipFill>
          <a:blip r:embed="rId5"/>
          <a:stretch>
            <a:fillRect/>
          </a:stretch>
        </p:blipFill>
        <p:spPr>
          <a:xfrm>
            <a:off x="4572000" y="2634101"/>
            <a:ext cx="3075296" cy="3102313"/>
          </a:xfrm>
          <a:prstGeom prst="rect">
            <a:avLst/>
          </a:prstGeom>
        </p:spPr>
      </p:pic>
      <p:pic>
        <p:nvPicPr>
          <p:cNvPr id="11" name="Picture 10">
            <a:extLst>
              <a:ext uri="{FF2B5EF4-FFF2-40B4-BE49-F238E27FC236}">
                <a16:creationId xmlns:a16="http://schemas.microsoft.com/office/drawing/2014/main" id="{3CE6E984-EBE5-4F94-B465-0F3E279941BE}"/>
              </a:ext>
            </a:extLst>
          </p:cNvPr>
          <p:cNvPicPr>
            <a:picLocks noChangeAspect="1"/>
          </p:cNvPicPr>
          <p:nvPr/>
        </p:nvPicPr>
        <p:blipFill>
          <a:blip r:embed="rId6"/>
          <a:stretch>
            <a:fillRect/>
          </a:stretch>
        </p:blipFill>
        <p:spPr>
          <a:xfrm>
            <a:off x="445826" y="2634101"/>
            <a:ext cx="2997959" cy="3070865"/>
          </a:xfrm>
          <a:prstGeom prst="rect">
            <a:avLst/>
          </a:prstGeom>
        </p:spPr>
      </p:pic>
      <p:sp>
        <p:nvSpPr>
          <p:cNvPr id="16" name="TextBox 15">
            <a:extLst>
              <a:ext uri="{FF2B5EF4-FFF2-40B4-BE49-F238E27FC236}">
                <a16:creationId xmlns:a16="http://schemas.microsoft.com/office/drawing/2014/main" id="{AD26ED78-2F39-4617-B2C8-99D4DD2B8FC9}"/>
              </a:ext>
            </a:extLst>
          </p:cNvPr>
          <p:cNvSpPr txBox="1"/>
          <p:nvPr/>
        </p:nvSpPr>
        <p:spPr>
          <a:xfrm>
            <a:off x="445827" y="1646513"/>
            <a:ext cx="8029434" cy="769441"/>
          </a:xfrm>
          <a:prstGeom prst="rect">
            <a:avLst/>
          </a:prstGeom>
          <a:noFill/>
        </p:spPr>
        <p:txBody>
          <a:bodyPr wrap="square" rtlCol="0">
            <a:spAutoFit/>
          </a:bodyPr>
          <a:lstStyle/>
          <a:p>
            <a:r>
              <a:rPr lang="en-US" sz="1100" dirty="0"/>
              <a:t>The graphs below contrasts product rate distributions for lines K18 and E27.  Although, E27 has a small set of products, all the distributions are tall and narrow indicating that the line is run consistently for each product.  K18 graph shows a wide variety of products and rates – tall narrow peaks indicate that the product is run consistently.  Flat wide distributions are indications of variability in rate thus potentially indicating differences in operating procedures, process issues and / or quality issues.   </a:t>
            </a:r>
          </a:p>
        </p:txBody>
      </p:sp>
      <p:sp>
        <p:nvSpPr>
          <p:cNvPr id="18" name="TextBox 17">
            <a:extLst>
              <a:ext uri="{FF2B5EF4-FFF2-40B4-BE49-F238E27FC236}">
                <a16:creationId xmlns:a16="http://schemas.microsoft.com/office/drawing/2014/main" id="{93A7B2CF-AD0B-4410-BEDF-44DE577671C6}"/>
              </a:ext>
            </a:extLst>
          </p:cNvPr>
          <p:cNvSpPr txBox="1"/>
          <p:nvPr/>
        </p:nvSpPr>
        <p:spPr>
          <a:xfrm>
            <a:off x="586854" y="5810841"/>
            <a:ext cx="3425588" cy="769441"/>
          </a:xfrm>
          <a:prstGeom prst="rect">
            <a:avLst/>
          </a:prstGeom>
          <a:solidFill>
            <a:schemeClr val="accent3">
              <a:lumMod val="20000"/>
              <a:lumOff val="80000"/>
            </a:schemeClr>
          </a:solidFill>
        </p:spPr>
        <p:txBody>
          <a:bodyPr wrap="square" rtlCol="0">
            <a:spAutoFit/>
          </a:bodyPr>
          <a:lstStyle/>
          <a:p>
            <a:r>
              <a:rPr lang="en-US" sz="1100" dirty="0"/>
              <a:t>Continuous improvement strategy should be to make all distributions tall and narrow.   Operations team should work to understand why specific products have wide distributions and are less stable / process capable.</a:t>
            </a:r>
          </a:p>
        </p:txBody>
      </p:sp>
      <p:cxnSp>
        <p:nvCxnSpPr>
          <p:cNvPr id="21" name="Straight Arrow Connector 20">
            <a:extLst>
              <a:ext uri="{FF2B5EF4-FFF2-40B4-BE49-F238E27FC236}">
                <a16:creationId xmlns:a16="http://schemas.microsoft.com/office/drawing/2014/main" id="{4E2042BC-A77D-4E71-9CDC-CBEB3AF7FE42}"/>
              </a:ext>
            </a:extLst>
          </p:cNvPr>
          <p:cNvCxnSpPr>
            <a:cxnSpLocks/>
            <a:stCxn id="28" idx="1"/>
          </p:cNvCxnSpPr>
          <p:nvPr/>
        </p:nvCxnSpPr>
        <p:spPr>
          <a:xfrm flipH="1">
            <a:off x="2665864" y="5113770"/>
            <a:ext cx="723330" cy="8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998025-632F-4AC6-AB37-575E3B4A5C23}"/>
              </a:ext>
            </a:extLst>
          </p:cNvPr>
          <p:cNvSpPr txBox="1"/>
          <p:nvPr/>
        </p:nvSpPr>
        <p:spPr>
          <a:xfrm>
            <a:off x="3389194" y="4759827"/>
            <a:ext cx="1128215" cy="707886"/>
          </a:xfrm>
          <a:prstGeom prst="rect">
            <a:avLst/>
          </a:prstGeom>
          <a:noFill/>
        </p:spPr>
        <p:txBody>
          <a:bodyPr wrap="square" rtlCol="0">
            <a:spAutoFit/>
          </a:bodyPr>
          <a:lstStyle/>
          <a:p>
            <a:r>
              <a:rPr lang="en-US" sz="1000" dirty="0"/>
              <a:t>Challenging products are indicated by flat wide distributions</a:t>
            </a:r>
          </a:p>
        </p:txBody>
      </p:sp>
      <p:sp>
        <p:nvSpPr>
          <p:cNvPr id="30" name="Arrow: Right 29">
            <a:extLst>
              <a:ext uri="{FF2B5EF4-FFF2-40B4-BE49-F238E27FC236}">
                <a16:creationId xmlns:a16="http://schemas.microsoft.com/office/drawing/2014/main" id="{E973C7FE-B252-4ACF-9516-30213AFB57A8}"/>
              </a:ext>
            </a:extLst>
          </p:cNvPr>
          <p:cNvSpPr/>
          <p:nvPr/>
        </p:nvSpPr>
        <p:spPr>
          <a:xfrm>
            <a:off x="6482687" y="4651816"/>
            <a:ext cx="427630" cy="504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4565F3-93D8-4AE5-A82D-CB7A9867018F}"/>
              </a:ext>
            </a:extLst>
          </p:cNvPr>
          <p:cNvSpPr txBox="1"/>
          <p:nvPr/>
        </p:nvSpPr>
        <p:spPr>
          <a:xfrm>
            <a:off x="4631141" y="5807534"/>
            <a:ext cx="3516572" cy="769441"/>
          </a:xfrm>
          <a:prstGeom prst="rect">
            <a:avLst/>
          </a:prstGeom>
          <a:solidFill>
            <a:schemeClr val="accent3">
              <a:lumMod val="20000"/>
              <a:lumOff val="80000"/>
            </a:schemeClr>
          </a:solidFill>
        </p:spPr>
        <p:txBody>
          <a:bodyPr wrap="square" rtlCol="0">
            <a:spAutoFit/>
          </a:bodyPr>
          <a:lstStyle/>
          <a:p>
            <a:r>
              <a:rPr lang="en-US" sz="1100" dirty="0"/>
              <a:t>Once products are stable and have consistent tight distribution peaks the objective should be to work to shift the mean – this means what can we do to speed up products? – this in turn unlocks more production capacity</a:t>
            </a:r>
          </a:p>
        </p:txBody>
      </p:sp>
      <p:sp>
        <p:nvSpPr>
          <p:cNvPr id="32" name="TextBox 31">
            <a:extLst>
              <a:ext uri="{FF2B5EF4-FFF2-40B4-BE49-F238E27FC236}">
                <a16:creationId xmlns:a16="http://schemas.microsoft.com/office/drawing/2014/main" id="{9EE249BE-3948-49A5-A0D0-A8923EED9399}"/>
              </a:ext>
            </a:extLst>
          </p:cNvPr>
          <p:cNvSpPr txBox="1"/>
          <p:nvPr/>
        </p:nvSpPr>
        <p:spPr>
          <a:xfrm>
            <a:off x="7746020" y="3344055"/>
            <a:ext cx="1191905" cy="2123658"/>
          </a:xfrm>
          <a:prstGeom prst="rect">
            <a:avLst/>
          </a:prstGeom>
          <a:solidFill>
            <a:schemeClr val="accent3">
              <a:lumMod val="20000"/>
              <a:lumOff val="80000"/>
            </a:schemeClr>
          </a:solidFill>
        </p:spPr>
        <p:txBody>
          <a:bodyPr wrap="square" rtlCol="0">
            <a:spAutoFit/>
          </a:bodyPr>
          <a:lstStyle/>
          <a:p>
            <a:r>
              <a:rPr lang="en-US" sz="1100" b="1" dirty="0"/>
              <a:t>Key Takeaway: </a:t>
            </a:r>
            <a:r>
              <a:rPr lang="en-US" sz="1100" dirty="0"/>
              <a:t>Reducing product variability on rate, yield, quality, SOP’s, etc. is a key method to getting more out of existing assets and driving consistent operations.</a:t>
            </a:r>
          </a:p>
        </p:txBody>
      </p:sp>
    </p:spTree>
    <p:extLst>
      <p:ext uri="{BB962C8B-B14F-4D97-AF65-F5344CB8AC3E}">
        <p14:creationId xmlns:p14="http://schemas.microsoft.com/office/powerpoint/2010/main" val="368402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26" name="TextBox 25">
            <a:extLst>
              <a:ext uri="{FF2B5EF4-FFF2-40B4-BE49-F238E27FC236}">
                <a16:creationId xmlns:a16="http://schemas.microsoft.com/office/drawing/2014/main" id="{0CDD0865-F199-441B-A838-C4A758FEF367}"/>
              </a:ext>
            </a:extLst>
          </p:cNvPr>
          <p:cNvSpPr txBox="1"/>
          <p:nvPr/>
        </p:nvSpPr>
        <p:spPr>
          <a:xfrm>
            <a:off x="278094" y="1393178"/>
            <a:ext cx="3426658" cy="369332"/>
          </a:xfrm>
          <a:prstGeom prst="rect">
            <a:avLst/>
          </a:prstGeom>
          <a:noFill/>
        </p:spPr>
        <p:txBody>
          <a:bodyPr wrap="square" rtlCol="0">
            <a:spAutoFit/>
          </a:bodyPr>
          <a:lstStyle/>
          <a:p>
            <a:r>
              <a:rPr lang="en-US" b="1" dirty="0"/>
              <a:t>Potential Line Consolidations</a:t>
            </a:r>
          </a:p>
        </p:txBody>
      </p:sp>
      <p:sp>
        <p:nvSpPr>
          <p:cNvPr id="9" name="Rectangle 8">
            <a:extLst>
              <a:ext uri="{FF2B5EF4-FFF2-40B4-BE49-F238E27FC236}">
                <a16:creationId xmlns:a16="http://schemas.microsoft.com/office/drawing/2014/main" id="{4A197208-14E3-4247-AB92-BC803230D06B}"/>
              </a:ext>
            </a:extLst>
          </p:cNvPr>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5">
            <a:extLst>
              <a:ext uri="{FF2B5EF4-FFF2-40B4-BE49-F238E27FC236}">
                <a16:creationId xmlns:a16="http://schemas.microsoft.com/office/drawing/2014/main" id="{E106D70F-057A-4F19-B553-4DAF32E51E7E}"/>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Asset Performance Analysis</a:t>
            </a:r>
            <a:endParaRPr lang="en-US" sz="1600" b="1" i="1" dirty="0">
              <a:solidFill>
                <a:srgbClr val="FFFF00"/>
              </a:solidFill>
            </a:endParaRPr>
          </a:p>
        </p:txBody>
      </p:sp>
      <p:pic>
        <p:nvPicPr>
          <p:cNvPr id="2" name="Picture 1">
            <a:extLst>
              <a:ext uri="{FF2B5EF4-FFF2-40B4-BE49-F238E27FC236}">
                <a16:creationId xmlns:a16="http://schemas.microsoft.com/office/drawing/2014/main" id="{3F44E4CA-A90C-4BE3-90F5-A01F632CDB67}"/>
              </a:ext>
            </a:extLst>
          </p:cNvPr>
          <p:cNvPicPr>
            <a:picLocks noChangeAspect="1"/>
          </p:cNvPicPr>
          <p:nvPr/>
        </p:nvPicPr>
        <p:blipFill>
          <a:blip r:embed="rId5"/>
          <a:stretch>
            <a:fillRect/>
          </a:stretch>
        </p:blipFill>
        <p:spPr>
          <a:xfrm>
            <a:off x="2219325" y="2006221"/>
            <a:ext cx="5923839" cy="3849887"/>
          </a:xfrm>
          <a:prstGeom prst="rect">
            <a:avLst/>
          </a:prstGeom>
        </p:spPr>
      </p:pic>
      <p:sp>
        <p:nvSpPr>
          <p:cNvPr id="3" name="TextBox 2">
            <a:extLst>
              <a:ext uri="{FF2B5EF4-FFF2-40B4-BE49-F238E27FC236}">
                <a16:creationId xmlns:a16="http://schemas.microsoft.com/office/drawing/2014/main" id="{3B1E6029-44BF-4408-BFF8-BB18C0726A81}"/>
              </a:ext>
            </a:extLst>
          </p:cNvPr>
          <p:cNvSpPr txBox="1"/>
          <p:nvPr/>
        </p:nvSpPr>
        <p:spPr>
          <a:xfrm>
            <a:off x="438079" y="2006221"/>
            <a:ext cx="1681573" cy="1785104"/>
          </a:xfrm>
          <a:prstGeom prst="rect">
            <a:avLst/>
          </a:prstGeom>
          <a:solidFill>
            <a:schemeClr val="accent3">
              <a:lumMod val="20000"/>
              <a:lumOff val="80000"/>
            </a:schemeClr>
          </a:solidFill>
        </p:spPr>
        <p:txBody>
          <a:bodyPr wrap="square" rtlCol="0">
            <a:spAutoFit/>
          </a:bodyPr>
          <a:lstStyle/>
          <a:p>
            <a:r>
              <a:rPr lang="en-US" sz="1100" dirty="0"/>
              <a:t>The site needs to either work with Commercial to fill up underutilized assets or monetize the underutilization by consolidating lines. </a:t>
            </a:r>
          </a:p>
          <a:p>
            <a:endParaRPr lang="en-US" sz="1100" dirty="0"/>
          </a:p>
          <a:p>
            <a:r>
              <a:rPr lang="en-US" sz="1100" dirty="0"/>
              <a:t>Candidates for consolidation are E26, K06, E28, others?</a:t>
            </a:r>
          </a:p>
        </p:txBody>
      </p:sp>
      <p:sp>
        <p:nvSpPr>
          <p:cNvPr id="4" name="TextBox 3">
            <a:extLst>
              <a:ext uri="{FF2B5EF4-FFF2-40B4-BE49-F238E27FC236}">
                <a16:creationId xmlns:a16="http://schemas.microsoft.com/office/drawing/2014/main" id="{1C209A8F-BE09-4200-A527-38C968CECEAA}"/>
              </a:ext>
            </a:extLst>
          </p:cNvPr>
          <p:cNvSpPr txBox="1"/>
          <p:nvPr/>
        </p:nvSpPr>
        <p:spPr>
          <a:xfrm>
            <a:off x="438080" y="3880736"/>
            <a:ext cx="1681573" cy="2800767"/>
          </a:xfrm>
          <a:prstGeom prst="rect">
            <a:avLst/>
          </a:prstGeom>
          <a:solidFill>
            <a:schemeClr val="accent3">
              <a:lumMod val="20000"/>
              <a:lumOff val="80000"/>
            </a:schemeClr>
          </a:solidFill>
        </p:spPr>
        <p:txBody>
          <a:bodyPr wrap="square" rtlCol="0">
            <a:spAutoFit/>
          </a:bodyPr>
          <a:lstStyle/>
          <a:p>
            <a:r>
              <a:rPr lang="en-US" sz="1100" dirty="0"/>
              <a:t>The analysis to the right, evaluates consolidating line E26 into E27.  With some improvements in rate and reducing down days – Consolidating the </a:t>
            </a:r>
            <a:r>
              <a:rPr lang="en-US" sz="1100" dirty="0" err="1"/>
              <a:t>the</a:t>
            </a:r>
            <a:r>
              <a:rPr lang="en-US" sz="1100" dirty="0"/>
              <a:t> full E26 portfolio would be tough but doable (82.4% product overlap).   Other lines may need to be considered for some of the non-overlapping product such as E28 or some of the low margin products may need to be rationalized.</a:t>
            </a:r>
          </a:p>
        </p:txBody>
      </p:sp>
      <p:sp>
        <p:nvSpPr>
          <p:cNvPr id="5" name="TextBox 4">
            <a:extLst>
              <a:ext uri="{FF2B5EF4-FFF2-40B4-BE49-F238E27FC236}">
                <a16:creationId xmlns:a16="http://schemas.microsoft.com/office/drawing/2014/main" id="{CFB49D49-90B7-4553-A6C5-F2C6BC25ED59}"/>
              </a:ext>
            </a:extLst>
          </p:cNvPr>
          <p:cNvSpPr txBox="1"/>
          <p:nvPr/>
        </p:nvSpPr>
        <p:spPr>
          <a:xfrm>
            <a:off x="2219325" y="5910862"/>
            <a:ext cx="6804121" cy="769441"/>
          </a:xfrm>
          <a:prstGeom prst="rect">
            <a:avLst/>
          </a:prstGeom>
          <a:solidFill>
            <a:schemeClr val="accent3">
              <a:lumMod val="20000"/>
              <a:lumOff val="80000"/>
            </a:schemeClr>
          </a:solidFill>
        </p:spPr>
        <p:txBody>
          <a:bodyPr wrap="square" rtlCol="0">
            <a:spAutoFit/>
          </a:bodyPr>
          <a:lstStyle/>
          <a:p>
            <a:r>
              <a:rPr lang="en-US" sz="1100" dirty="0"/>
              <a:t>Consolidating E26 into E27 is worth 1-2 million due to improved yield 84% vs 99% and faster rate / better efficiency (as well as a potential savings of the Fixed Costs of Line E26.    Improvement projects that debottleneck E27 so that lines like E26 can be consolidated should be a high priority for OPEX/CI as opposed current work on tracking daily performance.</a:t>
            </a:r>
          </a:p>
        </p:txBody>
      </p:sp>
      <p:pic>
        <p:nvPicPr>
          <p:cNvPr id="7" name="Picture 6">
            <a:extLst>
              <a:ext uri="{FF2B5EF4-FFF2-40B4-BE49-F238E27FC236}">
                <a16:creationId xmlns:a16="http://schemas.microsoft.com/office/drawing/2014/main" id="{1338FB50-5520-45A7-91FB-3A27A6347046}"/>
              </a:ext>
            </a:extLst>
          </p:cNvPr>
          <p:cNvPicPr>
            <a:picLocks noChangeAspect="1"/>
          </p:cNvPicPr>
          <p:nvPr/>
        </p:nvPicPr>
        <p:blipFill>
          <a:blip r:embed="rId6"/>
          <a:stretch>
            <a:fillRect/>
          </a:stretch>
        </p:blipFill>
        <p:spPr>
          <a:xfrm>
            <a:off x="5722463" y="1323012"/>
            <a:ext cx="2420701" cy="579397"/>
          </a:xfrm>
          <a:prstGeom prst="rect">
            <a:avLst/>
          </a:prstGeom>
        </p:spPr>
      </p:pic>
      <p:sp>
        <p:nvSpPr>
          <p:cNvPr id="11" name="TextBox 10">
            <a:extLst>
              <a:ext uri="{FF2B5EF4-FFF2-40B4-BE49-F238E27FC236}">
                <a16:creationId xmlns:a16="http://schemas.microsoft.com/office/drawing/2014/main" id="{6D6BA18E-BCE3-4DD7-8DF9-E9DD966356EF}"/>
              </a:ext>
            </a:extLst>
          </p:cNvPr>
          <p:cNvSpPr txBox="1"/>
          <p:nvPr/>
        </p:nvSpPr>
        <p:spPr>
          <a:xfrm>
            <a:off x="4325842" y="1499135"/>
            <a:ext cx="1396621" cy="430887"/>
          </a:xfrm>
          <a:prstGeom prst="rect">
            <a:avLst/>
          </a:prstGeom>
          <a:noFill/>
        </p:spPr>
        <p:txBody>
          <a:bodyPr wrap="square" rtlCol="0">
            <a:spAutoFit/>
          </a:bodyPr>
          <a:lstStyle/>
          <a:p>
            <a:r>
              <a:rPr lang="en-US" sz="1100" dirty="0"/>
              <a:t>Ways to monetize underutilized assets.</a:t>
            </a:r>
          </a:p>
        </p:txBody>
      </p:sp>
    </p:spTree>
    <p:extLst>
      <p:ext uri="{BB962C8B-B14F-4D97-AF65-F5344CB8AC3E}">
        <p14:creationId xmlns:p14="http://schemas.microsoft.com/office/powerpoint/2010/main" val="125133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3">
            <a:extLst>
              <a:ext uri="{FF2B5EF4-FFF2-40B4-BE49-F238E27FC236}">
                <a16:creationId xmlns:a16="http://schemas.microsoft.com/office/drawing/2014/main" id="{52E2A337-0C08-4CEE-8D1E-C20CD131F892}"/>
              </a:ext>
            </a:extLst>
          </p:cNvPr>
          <p:cNvGraphicFramePr>
            <a:graphicFrameLocks noGrp="1"/>
          </p:cNvGraphicFramePr>
          <p:nvPr>
            <p:extLst>
              <p:ext uri="{D42A27DB-BD31-4B8C-83A1-F6EECF244321}">
                <p14:modId xmlns:p14="http://schemas.microsoft.com/office/powerpoint/2010/main" val="807165324"/>
              </p:ext>
            </p:extLst>
          </p:nvPr>
        </p:nvGraphicFramePr>
        <p:xfrm>
          <a:off x="369737" y="1405876"/>
          <a:ext cx="8404525" cy="5185124"/>
        </p:xfrm>
        <a:graphic>
          <a:graphicData uri="http://schemas.openxmlformats.org/drawingml/2006/table">
            <a:tbl>
              <a:tblPr firstRow="1" bandRow="1">
                <a:tableStyleId>{93296810-A885-4BE3-A3E7-6D5BEEA58F35}</a:tableStyleId>
              </a:tblPr>
              <a:tblGrid>
                <a:gridCol w="6707338">
                  <a:extLst>
                    <a:ext uri="{9D8B030D-6E8A-4147-A177-3AD203B41FA5}">
                      <a16:colId xmlns:a16="http://schemas.microsoft.com/office/drawing/2014/main" val="2221061624"/>
                    </a:ext>
                  </a:extLst>
                </a:gridCol>
                <a:gridCol w="1697187">
                  <a:extLst>
                    <a:ext uri="{9D8B030D-6E8A-4147-A177-3AD203B41FA5}">
                      <a16:colId xmlns:a16="http://schemas.microsoft.com/office/drawing/2014/main" val="2937600878"/>
                    </a:ext>
                  </a:extLst>
                </a:gridCol>
              </a:tblGrid>
              <a:tr h="367339">
                <a:tc>
                  <a:txBody>
                    <a:bodyPr/>
                    <a:lstStyle/>
                    <a:p>
                      <a:r>
                        <a:rPr lang="en-US" sz="1200" b="1" dirty="0"/>
                        <a:t>Key Takeaways</a:t>
                      </a:r>
                    </a:p>
                  </a:txBody>
                  <a:tcPr/>
                </a:tc>
                <a:tc>
                  <a:txBody>
                    <a:bodyPr/>
                    <a:lstStyle/>
                    <a:p>
                      <a:r>
                        <a:rPr lang="en-US" sz="1200" b="1" dirty="0"/>
                        <a:t>Impact</a:t>
                      </a:r>
                    </a:p>
                  </a:txBody>
                  <a:tcPr/>
                </a:tc>
                <a:extLst>
                  <a:ext uri="{0D108BD9-81ED-4DB2-BD59-A6C34878D82A}">
                    <a16:rowId xmlns:a16="http://schemas.microsoft.com/office/drawing/2014/main" val="958730388"/>
                  </a:ext>
                </a:extLst>
              </a:tr>
              <a:tr h="701406">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t>WORK ACROSS NETWORK</a:t>
                      </a:r>
                      <a:r>
                        <a:rPr lang="en-US" sz="1200" dirty="0"/>
                        <a:t> – There are a lot of under utilized assets across the </a:t>
                      </a:r>
                      <a:r>
                        <a:rPr lang="en-US" sz="1200" dirty="0" err="1"/>
                        <a:t>KPFilms</a:t>
                      </a:r>
                      <a:r>
                        <a:rPr lang="en-US" sz="1200" dirty="0"/>
                        <a:t> network.  This presents an opportunity for </a:t>
                      </a:r>
                      <a:r>
                        <a:rPr lang="en-US" sz="1200" dirty="0" err="1"/>
                        <a:t>Gendorf</a:t>
                      </a:r>
                      <a:r>
                        <a:rPr lang="en-US" sz="1200" dirty="0"/>
                        <a:t> to work with sister sites and re-distribute product loading of lines so that underutilized assets are consolidated</a:t>
                      </a:r>
                    </a:p>
                  </a:txBody>
                  <a:tcPr/>
                </a:tc>
                <a:tc>
                  <a:txBody>
                    <a:bodyPr/>
                    <a:lstStyle/>
                    <a:p>
                      <a:r>
                        <a:rPr lang="en-US" sz="1200" b="1" dirty="0"/>
                        <a:t>UNKNOWN</a:t>
                      </a:r>
                    </a:p>
                  </a:txBody>
                  <a:tcPr/>
                </a:tc>
                <a:extLst>
                  <a:ext uri="{0D108BD9-81ED-4DB2-BD59-A6C34878D82A}">
                    <a16:rowId xmlns:a16="http://schemas.microsoft.com/office/drawing/2014/main" val="512258238"/>
                  </a:ext>
                </a:extLst>
              </a:tr>
              <a:tr h="701406">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200" b="1" dirty="0"/>
                        <a:t>DEBOTTLENECK E27 </a:t>
                      </a:r>
                      <a:r>
                        <a:rPr lang="en-US" sz="1200" dirty="0"/>
                        <a:t>– E27 is a top performing asset at the site however is the key to profitability in Shrink Sleeve.   OPEX / CI should aggressively find projects to debottleneck E27 or make it more reliable.   Every product that can be run on E27 represents an improvement in Yield, Rate and Cost.  Consolidation of line E26 into E27 as well as K06 into E28 (or vice versa) should be explored.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€1 - 2 Million / YR</a:t>
                      </a:r>
                    </a:p>
                    <a:p>
                      <a:endParaRPr lang="en-US" sz="1200" b="1" dirty="0"/>
                    </a:p>
                  </a:txBody>
                  <a:tcPr/>
                </a:tc>
                <a:extLst>
                  <a:ext uri="{0D108BD9-81ED-4DB2-BD59-A6C34878D82A}">
                    <a16:rowId xmlns:a16="http://schemas.microsoft.com/office/drawing/2014/main" val="642715266"/>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200" b="1" dirty="0"/>
                        <a:t>STABILIZE K40</a:t>
                      </a:r>
                      <a:r>
                        <a:rPr lang="en-US" sz="1200" dirty="0"/>
                        <a:t> – K40 is a very profitable line and it appears to be the main line for DECO.   K40 also  appears to have some relative upside in Rate, Yield and uptime.   Variability on Yield and Rate should be understood by product – Cross functional team focused on 5 Why’s? – Objective should be to gain 95% yield (+3%) + 10% improvement in avg. Rate. A Production Engineer Role should help define ideal run rates by product.   PET and Polyolefins appear to be less stable then PVC.</a:t>
                      </a:r>
                    </a:p>
                  </a:txBody>
                  <a:tcPr/>
                </a:tc>
                <a:tc>
                  <a:txBody>
                    <a:bodyPr/>
                    <a:lstStyle/>
                    <a:p>
                      <a:r>
                        <a:rPr lang="en-US" sz="1200" dirty="0"/>
                        <a:t>€0.5 – 1.0 Million / YR</a:t>
                      </a:r>
                    </a:p>
                  </a:txBody>
                  <a:tcPr/>
                </a:tc>
                <a:extLst>
                  <a:ext uri="{0D108BD9-81ED-4DB2-BD59-A6C34878D82A}">
                    <a16:rowId xmlns:a16="http://schemas.microsoft.com/office/drawing/2014/main" val="3271694428"/>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1" dirty="0"/>
                        <a:t>CHALLENGE CARD AND K10</a:t>
                      </a:r>
                      <a:r>
                        <a:rPr lang="en-US" sz="1200" dirty="0"/>
                        <a:t> – The cards business appears to have 77% of the volume with Negative EBITDA.  The business should be reviewed, and best options explored to make it more profitable.  K10 has a considerable amount of upside.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€0.25 – 0.5 Million / YR</a:t>
                      </a:r>
                    </a:p>
                    <a:p>
                      <a:endParaRPr lang="en-US" sz="1200" dirty="0"/>
                    </a:p>
                  </a:txBody>
                  <a:tcPr/>
                </a:tc>
                <a:extLst>
                  <a:ext uri="{0D108BD9-81ED-4DB2-BD59-A6C34878D82A}">
                    <a16:rowId xmlns:a16="http://schemas.microsoft.com/office/drawing/2014/main" val="1157548807"/>
                  </a:ext>
                </a:extLst>
              </a:tr>
              <a:tr h="238313">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b="1" dirty="0"/>
                        <a:t>K17 IS A CASH COW – </a:t>
                      </a:r>
                      <a:r>
                        <a:rPr lang="en-US" sz="1200" b="0" dirty="0"/>
                        <a:t>Priorities on K17 should be to drive Yield, Rate and Cost.  This business is likely to take care of itself to some degree.   The team just needs to focus on Maintain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€0.1 – 0.25 Million / YR</a:t>
                      </a:r>
                    </a:p>
                    <a:p>
                      <a:endParaRPr lang="en-US" sz="1200" dirty="0"/>
                    </a:p>
                  </a:txBody>
                  <a:tcPr/>
                </a:tc>
                <a:extLst>
                  <a:ext uri="{0D108BD9-81ED-4DB2-BD59-A6C34878D82A}">
                    <a16:rowId xmlns:a16="http://schemas.microsoft.com/office/drawing/2014/main" val="3591337952"/>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200" b="1" dirty="0"/>
                        <a:t>K18 IS SWING – </a:t>
                      </a:r>
                      <a:r>
                        <a:rPr lang="en-US" sz="1200" b="0" dirty="0"/>
                        <a:t>Of all the lines K18 runs the widest variety of product mix = This likely introduces differences in how the line is run not only by product but by the team itself.   This team will have to be very flexible, adapt and have pre-establish SOP’s and conditions for all product families in order to tighten variability.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€0.1 – 0.25 Million / YR</a:t>
                      </a:r>
                    </a:p>
                    <a:p>
                      <a:endParaRPr lang="en-US" sz="1200" dirty="0"/>
                    </a:p>
                  </a:txBody>
                  <a:tcPr/>
                </a:tc>
                <a:extLst>
                  <a:ext uri="{0D108BD9-81ED-4DB2-BD59-A6C34878D82A}">
                    <a16:rowId xmlns:a16="http://schemas.microsoft.com/office/drawing/2014/main" val="977419386"/>
                  </a:ext>
                </a:extLst>
              </a:tr>
              <a:tr h="3673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dirty="0"/>
                        <a:t>Top Priorities should be E27 Shrink Sleeve and K40 DECO – Total Expected Goal should 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 – 4.0 Million / YR</a:t>
                      </a:r>
                    </a:p>
                  </a:txBody>
                  <a:tcPr/>
                </a:tc>
                <a:extLst>
                  <a:ext uri="{0D108BD9-81ED-4DB2-BD59-A6C34878D82A}">
                    <a16:rowId xmlns:a16="http://schemas.microsoft.com/office/drawing/2014/main" val="729470753"/>
                  </a:ext>
                </a:extLst>
              </a:tr>
            </a:tbl>
          </a:graphicData>
        </a:graphic>
      </p:graphicFrame>
      <p:sp>
        <p:nvSpPr>
          <p:cNvPr id="8" name="Rectangle 7">
            <a:extLst>
              <a:ext uri="{FF2B5EF4-FFF2-40B4-BE49-F238E27FC236}">
                <a16:creationId xmlns:a16="http://schemas.microsoft.com/office/drawing/2014/main" id="{B2602DFC-6280-4F96-B9D4-00367ADFE3E0}"/>
              </a:ext>
            </a:extLst>
          </p:cNvPr>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5">
            <a:extLst>
              <a:ext uri="{FF2B5EF4-FFF2-40B4-BE49-F238E27FC236}">
                <a16:creationId xmlns:a16="http://schemas.microsoft.com/office/drawing/2014/main" id="{A138389A-EEEA-4D79-9BF0-95F451A8F563}"/>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Asset Performance Analysis</a:t>
            </a:r>
            <a:endParaRPr lang="en-US" sz="1600" b="1" i="1" dirty="0">
              <a:solidFill>
                <a:srgbClr val="FFFF00"/>
              </a:solidFill>
            </a:endParaRPr>
          </a:p>
        </p:txBody>
      </p:sp>
    </p:spTree>
    <p:extLst>
      <p:ext uri="{BB962C8B-B14F-4D97-AF65-F5344CB8AC3E}">
        <p14:creationId xmlns:p14="http://schemas.microsoft.com/office/powerpoint/2010/main" val="53596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9" name="Rectangle 8">
            <a:extLst>
              <a:ext uri="{FF2B5EF4-FFF2-40B4-BE49-F238E27FC236}">
                <a16:creationId xmlns:a16="http://schemas.microsoft.com/office/drawing/2014/main" id="{4A197208-14E3-4247-AB92-BC803230D06B}"/>
              </a:ext>
            </a:extLst>
          </p:cNvPr>
          <p:cNvSpPr/>
          <p:nvPr/>
        </p:nvSpPr>
        <p:spPr>
          <a:xfrm>
            <a:off x="0" y="685800"/>
            <a:ext cx="9144000" cy="533400"/>
          </a:xfrm>
          <a:prstGeom prst="rect">
            <a:avLst/>
          </a:prstGeom>
          <a:solidFill>
            <a:srgbClr val="D40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5">
            <a:extLst>
              <a:ext uri="{FF2B5EF4-FFF2-40B4-BE49-F238E27FC236}">
                <a16:creationId xmlns:a16="http://schemas.microsoft.com/office/drawing/2014/main" id="{E106D70F-057A-4F19-B553-4DAF32E51E7E}"/>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Cost Reduction Opportunities</a:t>
            </a:r>
            <a:endParaRPr lang="en-US" sz="1600" b="1" i="1" dirty="0">
              <a:solidFill>
                <a:srgbClr val="FFFF00"/>
              </a:solidFill>
            </a:endParaRPr>
          </a:p>
        </p:txBody>
      </p:sp>
      <p:pic>
        <p:nvPicPr>
          <p:cNvPr id="4" name="Picture 3">
            <a:extLst>
              <a:ext uri="{FF2B5EF4-FFF2-40B4-BE49-F238E27FC236}">
                <a16:creationId xmlns:a16="http://schemas.microsoft.com/office/drawing/2014/main" id="{91FFEC55-ADC8-4288-957D-BD24186C52F3}"/>
              </a:ext>
            </a:extLst>
          </p:cNvPr>
          <p:cNvPicPr>
            <a:picLocks noChangeAspect="1"/>
          </p:cNvPicPr>
          <p:nvPr/>
        </p:nvPicPr>
        <p:blipFill>
          <a:blip r:embed="rId5"/>
          <a:stretch>
            <a:fillRect/>
          </a:stretch>
        </p:blipFill>
        <p:spPr>
          <a:xfrm>
            <a:off x="1092200" y="1338263"/>
            <a:ext cx="5072971" cy="3022195"/>
          </a:xfrm>
          <a:prstGeom prst="rect">
            <a:avLst/>
          </a:prstGeom>
        </p:spPr>
      </p:pic>
      <p:sp>
        <p:nvSpPr>
          <p:cNvPr id="11" name="Rectangle 10">
            <a:extLst>
              <a:ext uri="{FF2B5EF4-FFF2-40B4-BE49-F238E27FC236}">
                <a16:creationId xmlns:a16="http://schemas.microsoft.com/office/drawing/2014/main" id="{9EED341A-D302-48BC-9DB4-9ED8B4024671}"/>
              </a:ext>
            </a:extLst>
          </p:cNvPr>
          <p:cNvSpPr/>
          <p:nvPr/>
        </p:nvSpPr>
        <p:spPr>
          <a:xfrm>
            <a:off x="6404827" y="1551855"/>
            <a:ext cx="2379477" cy="27105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36BEF8-7948-4524-9556-30B6FF2E79C4}"/>
              </a:ext>
            </a:extLst>
          </p:cNvPr>
          <p:cNvSpPr txBox="1"/>
          <p:nvPr/>
        </p:nvSpPr>
        <p:spPr>
          <a:xfrm>
            <a:off x="6419414" y="1569353"/>
            <a:ext cx="2291199" cy="2846933"/>
          </a:xfrm>
          <a:prstGeom prst="rect">
            <a:avLst/>
          </a:prstGeom>
          <a:noFill/>
        </p:spPr>
        <p:txBody>
          <a:bodyPr wrap="square" rtlCol="0">
            <a:spAutoFit/>
          </a:bodyPr>
          <a:lstStyle/>
          <a:p>
            <a:r>
              <a:rPr lang="en-US" sz="1100" b="1" dirty="0"/>
              <a:t>Operations</a:t>
            </a:r>
          </a:p>
          <a:p>
            <a:r>
              <a:rPr lang="en-US" sz="1100" b="1" dirty="0"/>
              <a:t>Utilization and Resourcing:</a:t>
            </a:r>
          </a:p>
          <a:p>
            <a:endParaRPr lang="en-US" sz="500" b="1" dirty="0"/>
          </a:p>
          <a:p>
            <a:r>
              <a:rPr lang="en-US" sz="800" b="1" dirty="0"/>
              <a:t>FLEXIBLE WORKFORCE</a:t>
            </a:r>
          </a:p>
          <a:p>
            <a:r>
              <a:rPr lang="en-US" sz="800" dirty="0" err="1"/>
              <a:t>Gendorf</a:t>
            </a:r>
            <a:r>
              <a:rPr lang="en-US" sz="800" dirty="0"/>
              <a:t> has implemented some flexible work crews (blue boxes). They will need to continue to challenge flexibility to remain competitive.   Items such as staffing robot packaging areas appear somewhat difficult to justify.</a:t>
            </a:r>
          </a:p>
          <a:p>
            <a:endParaRPr lang="en-US" sz="800" b="1" dirty="0"/>
          </a:p>
          <a:p>
            <a:r>
              <a:rPr lang="en-US" sz="800" b="1" dirty="0"/>
              <a:t>RATIONALIZE LINES WITH LOW UTILIZATION</a:t>
            </a:r>
          </a:p>
          <a:p>
            <a:r>
              <a:rPr lang="en-US" sz="800" dirty="0"/>
              <a:t>Bigger opportunities exist when Lines such as E26 and / or K06 can be consolidated.</a:t>
            </a:r>
          </a:p>
          <a:p>
            <a:endParaRPr lang="en-US" sz="800" dirty="0"/>
          </a:p>
          <a:p>
            <a:r>
              <a:rPr lang="en-US" sz="800" b="1" dirty="0"/>
              <a:t>KEY SUCCESS FACTORS FOR OPERATIONS</a:t>
            </a:r>
          </a:p>
          <a:p>
            <a:pPr marL="171450" indent="-171450">
              <a:buFont typeface="Arial" panose="020B0604020202020204" pitchFamily="34" charset="0"/>
              <a:buChar char="•"/>
            </a:pPr>
            <a:r>
              <a:rPr lang="en-US" sz="800" dirty="0"/>
              <a:t>Drive performance of K40 and E27 – work with Improvement projects to identify debottlenecking opportunities</a:t>
            </a:r>
            <a:br>
              <a:rPr lang="en-US" sz="800" dirty="0"/>
            </a:br>
            <a:endParaRPr lang="en-US" sz="800" dirty="0"/>
          </a:p>
          <a:p>
            <a:pPr marL="171450" indent="-171450">
              <a:buFont typeface="Arial" panose="020B0604020202020204" pitchFamily="34" charset="0"/>
              <a:buChar char="•"/>
            </a:pPr>
            <a:r>
              <a:rPr lang="en-US" sz="800" dirty="0"/>
              <a:t>Stabilize PET / PO in DECO</a:t>
            </a:r>
            <a:endParaRPr lang="en-US" sz="800" b="1" dirty="0"/>
          </a:p>
          <a:p>
            <a:endParaRPr lang="en-US" sz="800" b="1" dirty="0"/>
          </a:p>
          <a:p>
            <a:endParaRPr lang="en-US" sz="800" b="1" dirty="0"/>
          </a:p>
        </p:txBody>
      </p:sp>
      <p:graphicFrame>
        <p:nvGraphicFramePr>
          <p:cNvPr id="14" name="Chart 13">
            <a:extLst>
              <a:ext uri="{FF2B5EF4-FFF2-40B4-BE49-F238E27FC236}">
                <a16:creationId xmlns:a16="http://schemas.microsoft.com/office/drawing/2014/main" id="{068ECE42-8A8F-4D23-87DE-0BBD32BBD51A}"/>
              </a:ext>
            </a:extLst>
          </p:cNvPr>
          <p:cNvGraphicFramePr>
            <a:graphicFrameLocks/>
          </p:cNvGraphicFramePr>
          <p:nvPr>
            <p:extLst>
              <p:ext uri="{D42A27DB-BD31-4B8C-83A1-F6EECF244321}">
                <p14:modId xmlns:p14="http://schemas.microsoft.com/office/powerpoint/2010/main" val="1570277399"/>
              </p:ext>
            </p:extLst>
          </p:nvPr>
        </p:nvGraphicFramePr>
        <p:xfrm>
          <a:off x="1111896" y="4419599"/>
          <a:ext cx="2658666" cy="1815703"/>
        </p:xfrm>
        <a:graphic>
          <a:graphicData uri="http://schemas.openxmlformats.org/drawingml/2006/chart">
            <c:chart xmlns:c="http://schemas.openxmlformats.org/drawingml/2006/chart" xmlns:r="http://schemas.openxmlformats.org/officeDocument/2006/relationships" r:id="rId6"/>
          </a:graphicData>
        </a:graphic>
      </p:graphicFrame>
      <p:sp>
        <p:nvSpPr>
          <p:cNvPr id="15" name="Rectangle 14">
            <a:extLst>
              <a:ext uri="{FF2B5EF4-FFF2-40B4-BE49-F238E27FC236}">
                <a16:creationId xmlns:a16="http://schemas.microsoft.com/office/drawing/2014/main" id="{30DF05F3-6AE1-46C3-90DA-85466FE001AC}"/>
              </a:ext>
            </a:extLst>
          </p:cNvPr>
          <p:cNvSpPr/>
          <p:nvPr/>
        </p:nvSpPr>
        <p:spPr>
          <a:xfrm>
            <a:off x="3975473" y="4595092"/>
            <a:ext cx="4850080" cy="18342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9CC720-DB29-4C32-A4A4-A5B388916800}"/>
              </a:ext>
            </a:extLst>
          </p:cNvPr>
          <p:cNvSpPr txBox="1"/>
          <p:nvPr/>
        </p:nvSpPr>
        <p:spPr>
          <a:xfrm>
            <a:off x="3962270" y="4760227"/>
            <a:ext cx="4748343" cy="1692771"/>
          </a:xfrm>
          <a:prstGeom prst="rect">
            <a:avLst/>
          </a:prstGeom>
          <a:noFill/>
        </p:spPr>
        <p:txBody>
          <a:bodyPr wrap="square" rtlCol="0">
            <a:spAutoFit/>
          </a:bodyPr>
          <a:lstStyle/>
          <a:p>
            <a:r>
              <a:rPr lang="en-US" sz="1100" b="1" dirty="0"/>
              <a:t>Maintenance &amp; Reliability</a:t>
            </a:r>
            <a:endParaRPr lang="en-US" sz="500" b="1" dirty="0"/>
          </a:p>
          <a:p>
            <a:r>
              <a:rPr lang="en-US" sz="900" dirty="0"/>
              <a:t>Maintenance appears to be a cost reduction opportunity.  The estimated Maintenance Costs as a %RAV are to the left. </a:t>
            </a:r>
          </a:p>
          <a:p>
            <a:endParaRPr lang="en-US" sz="900" b="1" dirty="0"/>
          </a:p>
          <a:p>
            <a:r>
              <a:rPr lang="en-US" sz="900" b="1" dirty="0" err="1"/>
              <a:t>Gendorf</a:t>
            </a:r>
            <a:r>
              <a:rPr lang="en-US" sz="900" b="1" dirty="0"/>
              <a:t> currently has:</a:t>
            </a:r>
          </a:p>
          <a:p>
            <a:endParaRPr lang="en-US" sz="900" b="1" dirty="0"/>
          </a:p>
          <a:p>
            <a:pPr marL="171450" indent="-171450">
              <a:buFont typeface="Arial" panose="020B0604020202020204" pitchFamily="34" charset="0"/>
              <a:buChar char="•"/>
            </a:pPr>
            <a:r>
              <a:rPr lang="en-US" sz="800" b="1" dirty="0"/>
              <a:t>Work Initiation – No Strong program to ensure work orders are properly written, prioritized</a:t>
            </a:r>
          </a:p>
          <a:p>
            <a:pPr marL="171450" indent="-171450">
              <a:buFont typeface="Arial" panose="020B0604020202020204" pitchFamily="34" charset="0"/>
              <a:buChar char="•"/>
            </a:pPr>
            <a:r>
              <a:rPr lang="en-US" sz="800" b="1" dirty="0"/>
              <a:t>Planning – No real Planning and Scheduling</a:t>
            </a:r>
          </a:p>
          <a:p>
            <a:pPr marL="171450" indent="-171450">
              <a:buFont typeface="Arial" panose="020B0604020202020204" pitchFamily="34" charset="0"/>
              <a:buChar char="•"/>
            </a:pPr>
            <a:r>
              <a:rPr lang="en-US" sz="800" b="1" dirty="0"/>
              <a:t>Scheduling – Shift Mechanics who are not scheduled and perform a lot of non-maintenance activities</a:t>
            </a:r>
          </a:p>
          <a:p>
            <a:pPr marL="171450" indent="-171450">
              <a:buFont typeface="Arial" panose="020B0604020202020204" pitchFamily="34" charset="0"/>
              <a:buChar char="•"/>
            </a:pPr>
            <a:r>
              <a:rPr lang="en-US" sz="800" b="1" dirty="0"/>
              <a:t>Execution – Primarily break fix – Shrinking staff is taking on a lot that should not be maintenance</a:t>
            </a:r>
          </a:p>
          <a:p>
            <a:pPr marL="171450" indent="-171450">
              <a:buFont typeface="Arial" panose="020B0604020202020204" pitchFamily="34" charset="0"/>
              <a:buChar char="•"/>
            </a:pPr>
            <a:r>
              <a:rPr lang="en-US" sz="800" b="1" dirty="0"/>
              <a:t>Reliability just now starting</a:t>
            </a:r>
          </a:p>
          <a:p>
            <a:endParaRPr lang="en-US" sz="800" b="1" dirty="0"/>
          </a:p>
        </p:txBody>
      </p:sp>
    </p:spTree>
    <p:extLst>
      <p:ext uri="{BB962C8B-B14F-4D97-AF65-F5344CB8AC3E}">
        <p14:creationId xmlns:p14="http://schemas.microsoft.com/office/powerpoint/2010/main" val="387747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4C3C7-4765-41DC-8650-60D5FB7440E1}"/>
              </a:ext>
            </a:extLst>
          </p:cNvPr>
          <p:cNvPicPr>
            <a:picLocks noChangeAspect="1"/>
          </p:cNvPicPr>
          <p:nvPr/>
        </p:nvPicPr>
        <p:blipFill>
          <a:blip r:embed="rId2"/>
          <a:stretch>
            <a:fillRect/>
          </a:stretch>
        </p:blipFill>
        <p:spPr>
          <a:xfrm>
            <a:off x="222483" y="1813021"/>
            <a:ext cx="5423141" cy="2952983"/>
          </a:xfrm>
          <a:prstGeom prst="rect">
            <a:avLst/>
          </a:prstGeom>
        </p:spPr>
      </p:pic>
      <p:sp>
        <p:nvSpPr>
          <p:cNvPr id="14344" name="TextBox 10"/>
          <p:cNvSpPr txBox="1">
            <a:spLocks noChangeArrowheads="1"/>
          </p:cNvSpPr>
          <p:nvPr/>
        </p:nvSpPr>
        <p:spPr bwMode="auto">
          <a:xfrm>
            <a:off x="309563" y="6400800"/>
            <a:ext cx="1824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200"/>
              <a:t>Confidential</a:t>
            </a:r>
          </a:p>
        </p:txBody>
      </p:sp>
      <p:sp>
        <p:nvSpPr>
          <p:cNvPr id="7" name="Arrow: Bent 6">
            <a:extLst>
              <a:ext uri="{FF2B5EF4-FFF2-40B4-BE49-F238E27FC236}">
                <a16:creationId xmlns:a16="http://schemas.microsoft.com/office/drawing/2014/main" id="{33821150-C316-4C7C-92F5-3B6A13E54AD2}"/>
              </a:ext>
            </a:extLst>
          </p:cNvPr>
          <p:cNvSpPr/>
          <p:nvPr/>
        </p:nvSpPr>
        <p:spPr>
          <a:xfrm flipV="1">
            <a:off x="1201400" y="4416259"/>
            <a:ext cx="333493" cy="1527340"/>
          </a:xfrm>
          <a:prstGeom prst="ben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A160F3A9-F4FC-445A-B513-2DFED92E45DD}"/>
              </a:ext>
            </a:extLst>
          </p:cNvPr>
          <p:cNvSpPr/>
          <p:nvPr/>
        </p:nvSpPr>
        <p:spPr>
          <a:xfrm flipV="1">
            <a:off x="588123" y="4502762"/>
            <a:ext cx="247637" cy="1898037"/>
          </a:xfrm>
          <a:prstGeom prst="bentArrow">
            <a:avLst>
              <a:gd name="adj1" fmla="val 25000"/>
              <a:gd name="adj2" fmla="val 25000"/>
              <a:gd name="adj3" fmla="val 25000"/>
              <a:gd name="adj4" fmla="val 3990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C949973D-E106-4937-91DB-B28A83B97082}"/>
              </a:ext>
            </a:extLst>
          </p:cNvPr>
          <p:cNvSpPr txBox="1"/>
          <p:nvPr/>
        </p:nvSpPr>
        <p:spPr>
          <a:xfrm>
            <a:off x="1570329" y="5695232"/>
            <a:ext cx="7004196" cy="507831"/>
          </a:xfrm>
          <a:prstGeom prst="rect">
            <a:avLst/>
          </a:prstGeom>
          <a:solidFill>
            <a:schemeClr val="accent3">
              <a:lumMod val="20000"/>
              <a:lumOff val="80000"/>
            </a:schemeClr>
          </a:solidFill>
        </p:spPr>
        <p:txBody>
          <a:bodyPr wrap="square" rtlCol="0">
            <a:spAutoFit/>
          </a:bodyPr>
          <a:lstStyle/>
          <a:p>
            <a:r>
              <a:rPr lang="en-US" sz="900" b="1" dirty="0"/>
              <a:t>Process Engineering, Technical, Coordinators </a:t>
            </a:r>
            <a:r>
              <a:rPr lang="en-US" sz="900" dirty="0"/>
              <a:t>– Numbers are not necessarily an issue but there is needs to be a clearer distinction between Day to Day Support and Strategic Improvement.   The site is in need of a clearer Process Improvement Strategy.   There are some Day Support SME’s who currently report into OPEX/CI – these should report into Operations.</a:t>
            </a:r>
          </a:p>
        </p:txBody>
      </p:sp>
      <p:sp>
        <p:nvSpPr>
          <p:cNvPr id="20" name="TextBox 19">
            <a:extLst>
              <a:ext uri="{FF2B5EF4-FFF2-40B4-BE49-F238E27FC236}">
                <a16:creationId xmlns:a16="http://schemas.microsoft.com/office/drawing/2014/main" id="{727F9366-2BAF-4B05-BF18-B928476EA8D4}"/>
              </a:ext>
            </a:extLst>
          </p:cNvPr>
          <p:cNvSpPr txBox="1"/>
          <p:nvPr/>
        </p:nvSpPr>
        <p:spPr>
          <a:xfrm>
            <a:off x="899837" y="6231786"/>
            <a:ext cx="3198337" cy="230832"/>
          </a:xfrm>
          <a:prstGeom prst="rect">
            <a:avLst/>
          </a:prstGeom>
          <a:solidFill>
            <a:schemeClr val="accent3">
              <a:lumMod val="20000"/>
              <a:lumOff val="80000"/>
            </a:schemeClr>
          </a:solidFill>
        </p:spPr>
        <p:txBody>
          <a:bodyPr wrap="square" rtlCol="0">
            <a:spAutoFit/>
          </a:bodyPr>
          <a:lstStyle/>
          <a:p>
            <a:r>
              <a:rPr lang="en-US" sz="900" b="1" dirty="0"/>
              <a:t>Operations Management </a:t>
            </a:r>
            <a:r>
              <a:rPr lang="en-US" sz="900" dirty="0"/>
              <a:t>Benchmarks appear reasonable</a:t>
            </a:r>
          </a:p>
        </p:txBody>
      </p:sp>
      <p:sp>
        <p:nvSpPr>
          <p:cNvPr id="23" name="TextBox 22">
            <a:extLst>
              <a:ext uri="{FF2B5EF4-FFF2-40B4-BE49-F238E27FC236}">
                <a16:creationId xmlns:a16="http://schemas.microsoft.com/office/drawing/2014/main" id="{3A0F6EAD-5C23-40C3-A797-5B2374F8E30E}"/>
              </a:ext>
            </a:extLst>
          </p:cNvPr>
          <p:cNvSpPr txBox="1"/>
          <p:nvPr/>
        </p:nvSpPr>
        <p:spPr>
          <a:xfrm>
            <a:off x="1720097" y="4838203"/>
            <a:ext cx="3648022" cy="784830"/>
          </a:xfrm>
          <a:prstGeom prst="rect">
            <a:avLst/>
          </a:prstGeom>
          <a:solidFill>
            <a:schemeClr val="accent3">
              <a:lumMod val="20000"/>
              <a:lumOff val="80000"/>
            </a:schemeClr>
          </a:solidFill>
        </p:spPr>
        <p:txBody>
          <a:bodyPr wrap="square" rtlCol="0">
            <a:spAutoFit/>
          </a:bodyPr>
          <a:lstStyle/>
          <a:p>
            <a:r>
              <a:rPr lang="en-US" sz="900" b="1" dirty="0"/>
              <a:t>Maintenance &amp; Reliability</a:t>
            </a:r>
          </a:p>
          <a:p>
            <a:r>
              <a:rPr lang="en-US" sz="900" dirty="0"/>
              <a:t>Maintenance is an opportunity – FTE Contractors are likely higher than reported as there is an additional maintenance work in MOB Capital.  Planning, Scheduling and Kitting are not currently practices.  Shift Maintenance craft should be 100% scheduled with Maintenance Work.</a:t>
            </a:r>
          </a:p>
        </p:txBody>
      </p:sp>
      <p:sp>
        <p:nvSpPr>
          <p:cNvPr id="24" name="TextBox 23">
            <a:extLst>
              <a:ext uri="{FF2B5EF4-FFF2-40B4-BE49-F238E27FC236}">
                <a16:creationId xmlns:a16="http://schemas.microsoft.com/office/drawing/2014/main" id="{69E47C02-86CD-48AB-901D-16B0D984464F}"/>
              </a:ext>
            </a:extLst>
          </p:cNvPr>
          <p:cNvSpPr txBox="1"/>
          <p:nvPr/>
        </p:nvSpPr>
        <p:spPr>
          <a:xfrm>
            <a:off x="6112386" y="1648282"/>
            <a:ext cx="2555364" cy="646331"/>
          </a:xfrm>
          <a:prstGeom prst="rect">
            <a:avLst/>
          </a:prstGeom>
          <a:solidFill>
            <a:schemeClr val="accent3">
              <a:lumMod val="20000"/>
              <a:lumOff val="80000"/>
            </a:schemeClr>
          </a:solidFill>
        </p:spPr>
        <p:txBody>
          <a:bodyPr wrap="square" rtlCol="0">
            <a:spAutoFit/>
          </a:bodyPr>
          <a:lstStyle/>
          <a:p>
            <a:r>
              <a:rPr lang="en-US" sz="1200" b="1" dirty="0"/>
              <a:t>Quality</a:t>
            </a:r>
          </a:p>
          <a:p>
            <a:r>
              <a:rPr lang="en-US" sz="1200" dirty="0"/>
              <a:t>Quality is low as the team is working to migrate tests over to operations</a:t>
            </a:r>
          </a:p>
        </p:txBody>
      </p:sp>
      <p:sp>
        <p:nvSpPr>
          <p:cNvPr id="21" name="Arrow: Down 20">
            <a:extLst>
              <a:ext uri="{FF2B5EF4-FFF2-40B4-BE49-F238E27FC236}">
                <a16:creationId xmlns:a16="http://schemas.microsoft.com/office/drawing/2014/main" id="{F7D37F5F-EB88-4F15-9469-2FF429121281}"/>
              </a:ext>
            </a:extLst>
          </p:cNvPr>
          <p:cNvSpPr/>
          <p:nvPr/>
        </p:nvSpPr>
        <p:spPr>
          <a:xfrm>
            <a:off x="2144115" y="4647906"/>
            <a:ext cx="164679" cy="229951"/>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C33317E3-843F-482A-A810-1E2DCCC2690D}"/>
              </a:ext>
            </a:extLst>
          </p:cNvPr>
          <p:cNvSpPr/>
          <p:nvPr/>
        </p:nvSpPr>
        <p:spPr>
          <a:xfrm rot="16200000">
            <a:off x="2133099" y="4229850"/>
            <a:ext cx="186710" cy="620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4BAAB12-8FE2-4813-A94B-1DED90B682EE}"/>
              </a:ext>
            </a:extLst>
          </p:cNvPr>
          <p:cNvSpPr txBox="1"/>
          <p:nvPr/>
        </p:nvSpPr>
        <p:spPr>
          <a:xfrm>
            <a:off x="5619007" y="4501832"/>
            <a:ext cx="3007015" cy="553998"/>
          </a:xfrm>
          <a:prstGeom prst="rect">
            <a:avLst/>
          </a:prstGeom>
          <a:solidFill>
            <a:schemeClr val="accent3">
              <a:lumMod val="20000"/>
              <a:lumOff val="80000"/>
            </a:schemeClr>
          </a:solidFill>
        </p:spPr>
        <p:txBody>
          <a:bodyPr wrap="square" rtlCol="0">
            <a:spAutoFit/>
          </a:bodyPr>
          <a:lstStyle/>
          <a:p>
            <a:r>
              <a:rPr lang="en-US" sz="1000" b="1" dirty="0"/>
              <a:t>Support</a:t>
            </a:r>
          </a:p>
          <a:p>
            <a:r>
              <a:rPr lang="en-US" sz="1000" dirty="0"/>
              <a:t>Full support numbers are unknown as many of these folks have a different reporting structure.</a:t>
            </a:r>
          </a:p>
        </p:txBody>
      </p:sp>
      <p:sp>
        <p:nvSpPr>
          <p:cNvPr id="31" name="Arrow: Bent 30">
            <a:extLst>
              <a:ext uri="{FF2B5EF4-FFF2-40B4-BE49-F238E27FC236}">
                <a16:creationId xmlns:a16="http://schemas.microsoft.com/office/drawing/2014/main" id="{EC9B3823-459A-4767-AC1D-6673A3560459}"/>
              </a:ext>
            </a:extLst>
          </p:cNvPr>
          <p:cNvSpPr/>
          <p:nvPr/>
        </p:nvSpPr>
        <p:spPr>
          <a:xfrm flipV="1">
            <a:off x="5320846" y="4455914"/>
            <a:ext cx="266519" cy="421943"/>
          </a:xfrm>
          <a:prstGeom prst="ben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2673516C-AB25-43FC-B748-02D00BBEEEC3}"/>
              </a:ext>
            </a:extLst>
          </p:cNvPr>
          <p:cNvSpPr txBox="1"/>
          <p:nvPr/>
        </p:nvSpPr>
        <p:spPr>
          <a:xfrm>
            <a:off x="6112386" y="2486348"/>
            <a:ext cx="2555364" cy="1200329"/>
          </a:xfrm>
          <a:prstGeom prst="rect">
            <a:avLst/>
          </a:prstGeom>
          <a:solidFill>
            <a:schemeClr val="accent3">
              <a:lumMod val="20000"/>
              <a:lumOff val="80000"/>
            </a:schemeClr>
          </a:solidFill>
        </p:spPr>
        <p:txBody>
          <a:bodyPr wrap="square" rtlCol="0">
            <a:spAutoFit/>
          </a:bodyPr>
          <a:lstStyle/>
          <a:p>
            <a:r>
              <a:rPr lang="en-US" sz="1200" b="1" dirty="0"/>
              <a:t>Supply Chain</a:t>
            </a:r>
          </a:p>
          <a:p>
            <a:r>
              <a:rPr lang="en-US" sz="1200" dirty="0"/>
              <a:t>The current Supply Chain organization is a mix of a wide variety fragmented pieces of the organization such as Site Services and Cleaning (these should report into maintenance)</a:t>
            </a:r>
          </a:p>
        </p:txBody>
      </p:sp>
      <p:sp>
        <p:nvSpPr>
          <p:cNvPr id="5" name="Arrow: Curved Down 4">
            <a:extLst>
              <a:ext uri="{FF2B5EF4-FFF2-40B4-BE49-F238E27FC236}">
                <a16:creationId xmlns:a16="http://schemas.microsoft.com/office/drawing/2014/main" id="{B2A9F1D1-ACC3-4FEC-B319-36B621C8B560}"/>
              </a:ext>
            </a:extLst>
          </p:cNvPr>
          <p:cNvSpPr/>
          <p:nvPr/>
        </p:nvSpPr>
        <p:spPr>
          <a:xfrm rot="1139341">
            <a:off x="1737038" y="2423735"/>
            <a:ext cx="392446" cy="15556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38137D40-BDF7-4C6A-B51E-E5AB619078E6}"/>
              </a:ext>
            </a:extLst>
          </p:cNvPr>
          <p:cNvSpPr txBox="1"/>
          <p:nvPr/>
        </p:nvSpPr>
        <p:spPr>
          <a:xfrm>
            <a:off x="328534" y="1336761"/>
            <a:ext cx="3777915" cy="461665"/>
          </a:xfrm>
          <a:prstGeom prst="rect">
            <a:avLst/>
          </a:prstGeom>
          <a:noFill/>
        </p:spPr>
        <p:txBody>
          <a:bodyPr wrap="square" rtlCol="0">
            <a:spAutoFit/>
          </a:bodyPr>
          <a:lstStyle/>
          <a:p>
            <a:r>
              <a:rPr lang="en-US" sz="800" b="1" dirty="0">
                <a:solidFill>
                  <a:srgbClr val="FF0000"/>
                </a:solidFill>
              </a:rPr>
              <a:t>NOTE: BENCHMARKS ARE USEFUL AND GIVE ORDER OF MAGNITUDE OPPORTUNITY.  ULTIMATELY THE APPROACH NEEDS TO FOCUS ON WORK REDUCTION.   </a:t>
            </a:r>
          </a:p>
          <a:p>
            <a:endParaRPr lang="en-US" sz="800" b="1" dirty="0">
              <a:solidFill>
                <a:srgbClr val="FF0000"/>
              </a:solidFill>
            </a:endParaRPr>
          </a:p>
        </p:txBody>
      </p:sp>
      <p:pic>
        <p:nvPicPr>
          <p:cNvPr id="25" name="Picture 24">
            <a:extLst>
              <a:ext uri="{FF2B5EF4-FFF2-40B4-BE49-F238E27FC236}">
                <a16:creationId xmlns:a16="http://schemas.microsoft.com/office/drawing/2014/main" id="{07C89760-58AC-4CAA-8BB6-A3E28843CB2E}"/>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27" name="Picture 26" descr="A picture containing table&#10;&#10;Description automatically generated">
            <a:extLst>
              <a:ext uri="{FF2B5EF4-FFF2-40B4-BE49-F238E27FC236}">
                <a16:creationId xmlns:a16="http://schemas.microsoft.com/office/drawing/2014/main" id="{868DE23C-BF7D-419C-BD10-D8C6B95195C9}"/>
              </a:ext>
            </a:extLst>
          </p:cNvPr>
          <p:cNvPicPr>
            <a:picLocks noChangeAspect="1"/>
          </p:cNvPicPr>
          <p:nvPr/>
        </p:nvPicPr>
        <p:blipFill>
          <a:blip r:embed="rId4"/>
          <a:stretch>
            <a:fillRect/>
          </a:stretch>
        </p:blipFill>
        <p:spPr>
          <a:xfrm>
            <a:off x="331470" y="114634"/>
            <a:ext cx="2084070" cy="426287"/>
          </a:xfrm>
          <a:prstGeom prst="rect">
            <a:avLst/>
          </a:prstGeom>
        </p:spPr>
      </p:pic>
      <p:sp>
        <p:nvSpPr>
          <p:cNvPr id="29" name="Rectangle 28">
            <a:extLst>
              <a:ext uri="{FF2B5EF4-FFF2-40B4-BE49-F238E27FC236}">
                <a16:creationId xmlns:a16="http://schemas.microsoft.com/office/drawing/2014/main" id="{D24D3915-B1FC-4F5E-9BDF-D8E2755C3CBA}"/>
              </a:ext>
            </a:extLst>
          </p:cNvPr>
          <p:cNvSpPr/>
          <p:nvPr/>
        </p:nvSpPr>
        <p:spPr>
          <a:xfrm>
            <a:off x="0" y="685800"/>
            <a:ext cx="9144000" cy="533400"/>
          </a:xfrm>
          <a:prstGeom prst="rect">
            <a:avLst/>
          </a:prstGeom>
          <a:solidFill>
            <a:srgbClr val="D40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5">
            <a:extLst>
              <a:ext uri="{FF2B5EF4-FFF2-40B4-BE49-F238E27FC236}">
                <a16:creationId xmlns:a16="http://schemas.microsoft.com/office/drawing/2014/main" id="{4CD9F887-F034-469F-A288-BE6BEDA0824A}"/>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Cost Reduction Opportunities</a:t>
            </a:r>
            <a:endParaRPr lang="en-US" sz="1600" b="1" i="1" dirty="0">
              <a:solidFill>
                <a:srgbClr val="FFFF00"/>
              </a:solidFill>
            </a:endParaRPr>
          </a:p>
        </p:txBody>
      </p:sp>
    </p:spTree>
    <p:extLst>
      <p:ext uri="{BB962C8B-B14F-4D97-AF65-F5344CB8AC3E}">
        <p14:creationId xmlns:p14="http://schemas.microsoft.com/office/powerpoint/2010/main" val="1137502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7B7EE8-22F5-4ECA-8209-8A35A2004EB6}"/>
              </a:ext>
            </a:extLst>
          </p:cNvPr>
          <p:cNvSpPr/>
          <p:nvPr/>
        </p:nvSpPr>
        <p:spPr>
          <a:xfrm>
            <a:off x="1087272" y="1837899"/>
            <a:ext cx="1182806" cy="2420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3">
            <a:extLst>
              <a:ext uri="{FF2B5EF4-FFF2-40B4-BE49-F238E27FC236}">
                <a16:creationId xmlns:a16="http://schemas.microsoft.com/office/drawing/2014/main" id="{52E2A337-0C08-4CEE-8D1E-C20CD131F892}"/>
              </a:ext>
            </a:extLst>
          </p:cNvPr>
          <p:cNvGraphicFramePr>
            <a:graphicFrameLocks noGrp="1"/>
          </p:cNvGraphicFramePr>
          <p:nvPr>
            <p:extLst>
              <p:ext uri="{D42A27DB-BD31-4B8C-83A1-F6EECF244321}">
                <p14:modId xmlns:p14="http://schemas.microsoft.com/office/powerpoint/2010/main" val="4118583731"/>
              </p:ext>
            </p:extLst>
          </p:nvPr>
        </p:nvGraphicFramePr>
        <p:xfrm>
          <a:off x="478809" y="1458513"/>
          <a:ext cx="8404525" cy="3386438"/>
        </p:xfrm>
        <a:graphic>
          <a:graphicData uri="http://schemas.openxmlformats.org/drawingml/2006/table">
            <a:tbl>
              <a:tblPr firstRow="1" bandRow="1">
                <a:tableStyleId>{93296810-A885-4BE3-A3E7-6D5BEEA58F35}</a:tableStyleId>
              </a:tblPr>
              <a:tblGrid>
                <a:gridCol w="6760191">
                  <a:extLst>
                    <a:ext uri="{9D8B030D-6E8A-4147-A177-3AD203B41FA5}">
                      <a16:colId xmlns:a16="http://schemas.microsoft.com/office/drawing/2014/main" val="2221061624"/>
                    </a:ext>
                  </a:extLst>
                </a:gridCol>
                <a:gridCol w="1644334">
                  <a:extLst>
                    <a:ext uri="{9D8B030D-6E8A-4147-A177-3AD203B41FA5}">
                      <a16:colId xmlns:a16="http://schemas.microsoft.com/office/drawing/2014/main" val="2937600878"/>
                    </a:ext>
                  </a:extLst>
                </a:gridCol>
              </a:tblGrid>
              <a:tr h="367339">
                <a:tc>
                  <a:txBody>
                    <a:bodyPr/>
                    <a:lstStyle/>
                    <a:p>
                      <a:r>
                        <a:rPr lang="en-US" sz="1200" b="1" dirty="0"/>
                        <a:t>Key Message</a:t>
                      </a:r>
                    </a:p>
                  </a:txBody>
                  <a:tcPr/>
                </a:tc>
                <a:tc>
                  <a:txBody>
                    <a:bodyPr/>
                    <a:lstStyle/>
                    <a:p>
                      <a:r>
                        <a:rPr lang="en-US" sz="1200" b="1" dirty="0"/>
                        <a:t>Impact</a:t>
                      </a:r>
                    </a:p>
                  </a:txBody>
                  <a:tcPr/>
                </a:tc>
                <a:extLst>
                  <a:ext uri="{0D108BD9-81ED-4DB2-BD59-A6C34878D82A}">
                    <a16:rowId xmlns:a16="http://schemas.microsoft.com/office/drawing/2014/main" val="958730388"/>
                  </a:ext>
                </a:extLst>
              </a:tr>
              <a:tr h="701406">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t>MAINTENANCE IS THE BIGGEST OPPORTUNITY – </a:t>
                      </a:r>
                      <a:r>
                        <a:rPr lang="en-US" sz="1200" b="0" dirty="0"/>
                        <a:t>Maintenance costs are reported to be roughly €3.3 million / </a:t>
                      </a:r>
                      <a:r>
                        <a:rPr lang="en-US" sz="1200" b="0" dirty="0" err="1"/>
                        <a:t>yr</a:t>
                      </a:r>
                      <a:r>
                        <a:rPr lang="en-US" sz="1200" b="0" dirty="0"/>
                        <a:t> (with an additional 3.25 Million in CAPEX) – our understanding is this does not include labor.   With labor added maintenance costs are likely €5.0-5.5 Million  yr.  This is likely a 2.5 to 3.0% of Replacement Asset Value performance.   There are currently a lot of non-maintenance activities being performed by maintenance – these items should not be considered maintenance and result in high spend.   Non-maintenance activities should be reviewed, and it determined which should be operations responsibilities.   Returning non-maintenance activities may result in the ability to insource some outsourced maintenance activities.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 2.0 Million / YR</a:t>
                      </a:r>
                    </a:p>
                    <a:p>
                      <a:endParaRPr lang="en-US" sz="1200" b="1" dirty="0"/>
                    </a:p>
                  </a:txBody>
                  <a:tcPr/>
                </a:tc>
                <a:extLst>
                  <a:ext uri="{0D108BD9-81ED-4DB2-BD59-A6C34878D82A}">
                    <a16:rowId xmlns:a16="http://schemas.microsoft.com/office/drawing/2014/main" val="642715266"/>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200" b="1" dirty="0"/>
                        <a:t>OPERATIONS – </a:t>
                      </a:r>
                      <a:r>
                        <a:rPr lang="en-US" sz="1200" b="0" dirty="0"/>
                        <a:t>There does not appear to be large opportunities to reduce operators with how the lines are currently run.   Bigger opportunities exist when lines are consolidated which is included in the Asset Performance Section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€0.25 – 0.5 Million / YR</a:t>
                      </a:r>
                    </a:p>
                  </a:txBody>
                  <a:tcPr/>
                </a:tc>
                <a:extLst>
                  <a:ext uri="{0D108BD9-81ED-4DB2-BD59-A6C34878D82A}">
                    <a16:rowId xmlns:a16="http://schemas.microsoft.com/office/drawing/2014/main" val="3271694428"/>
                  </a:ext>
                </a:extLst>
              </a:tr>
              <a:tr h="367339">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200" b="1" dirty="0"/>
                        <a:t>SUPPORT </a:t>
                      </a:r>
                      <a:r>
                        <a:rPr lang="en-US" sz="1200" dirty="0"/>
                        <a:t>– Some minimal cost reductions in Support should be expected as the site gains more efficiency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€0.25 – 0.5 Million / YR</a:t>
                      </a:r>
                    </a:p>
                    <a:p>
                      <a:endParaRPr lang="en-US" sz="1200" dirty="0"/>
                    </a:p>
                  </a:txBody>
                  <a:tcPr/>
                </a:tc>
                <a:extLst>
                  <a:ext uri="{0D108BD9-81ED-4DB2-BD59-A6C34878D82A}">
                    <a16:rowId xmlns:a16="http://schemas.microsoft.com/office/drawing/2014/main" val="1157548807"/>
                  </a:ext>
                </a:extLst>
              </a:tr>
              <a:tr h="3673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dirty="0"/>
                        <a:t>Top Priorities should be E27 Shrink Sleeve and K40 DECO – Total Expected Goal should 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€1.5 – 3.0 Million / YR</a:t>
                      </a:r>
                    </a:p>
                  </a:txBody>
                  <a:tcPr/>
                </a:tc>
                <a:extLst>
                  <a:ext uri="{0D108BD9-81ED-4DB2-BD59-A6C34878D82A}">
                    <a16:rowId xmlns:a16="http://schemas.microsoft.com/office/drawing/2014/main" val="729470753"/>
                  </a:ext>
                </a:extLst>
              </a:tr>
            </a:tbl>
          </a:graphicData>
        </a:graphic>
      </p:graphicFrame>
      <p:sp>
        <p:nvSpPr>
          <p:cNvPr id="3" name="TextBox 2">
            <a:extLst>
              <a:ext uri="{FF2B5EF4-FFF2-40B4-BE49-F238E27FC236}">
                <a16:creationId xmlns:a16="http://schemas.microsoft.com/office/drawing/2014/main" id="{24610EF0-3C1B-4B5A-B851-D90F6DFE9D28}"/>
              </a:ext>
            </a:extLst>
          </p:cNvPr>
          <p:cNvSpPr txBox="1"/>
          <p:nvPr/>
        </p:nvSpPr>
        <p:spPr>
          <a:xfrm>
            <a:off x="977900" y="5340350"/>
            <a:ext cx="7118350" cy="738664"/>
          </a:xfrm>
          <a:prstGeom prst="rect">
            <a:avLst/>
          </a:prstGeom>
          <a:noFill/>
        </p:spPr>
        <p:txBody>
          <a:bodyPr wrap="square" rtlCol="0">
            <a:spAutoFit/>
          </a:bodyPr>
          <a:lstStyle/>
          <a:p>
            <a:r>
              <a:rPr lang="en-US" sz="1400" dirty="0"/>
              <a:t>The next section evaluates some best practices to help demonstrate where efficiencies can be gained.   It will take some time (1-2 years) for these best practices to be put in place.   Consideration should be given to time to implement.</a:t>
            </a:r>
          </a:p>
        </p:txBody>
      </p:sp>
      <p:pic>
        <p:nvPicPr>
          <p:cNvPr id="10" name="Picture 9">
            <a:extLst>
              <a:ext uri="{FF2B5EF4-FFF2-40B4-BE49-F238E27FC236}">
                <a16:creationId xmlns:a16="http://schemas.microsoft.com/office/drawing/2014/main" id="{0A279E50-68D9-4FFA-9BA7-9BFA0AA0CF25}"/>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C8FB85E-5986-4FB5-820C-F87EEEA08AEC}"/>
              </a:ext>
            </a:extLst>
          </p:cNvPr>
          <p:cNvPicPr>
            <a:picLocks noChangeAspect="1"/>
          </p:cNvPicPr>
          <p:nvPr/>
        </p:nvPicPr>
        <p:blipFill>
          <a:blip r:embed="rId4"/>
          <a:stretch>
            <a:fillRect/>
          </a:stretch>
        </p:blipFill>
        <p:spPr>
          <a:xfrm>
            <a:off x="331470" y="114634"/>
            <a:ext cx="2084070" cy="426287"/>
          </a:xfrm>
          <a:prstGeom prst="rect">
            <a:avLst/>
          </a:prstGeom>
        </p:spPr>
      </p:pic>
      <p:sp>
        <p:nvSpPr>
          <p:cNvPr id="12" name="Rectangle 11">
            <a:extLst>
              <a:ext uri="{FF2B5EF4-FFF2-40B4-BE49-F238E27FC236}">
                <a16:creationId xmlns:a16="http://schemas.microsoft.com/office/drawing/2014/main" id="{C987730E-0A3F-407D-83B8-FECB03D61F30}"/>
              </a:ext>
            </a:extLst>
          </p:cNvPr>
          <p:cNvSpPr/>
          <p:nvPr/>
        </p:nvSpPr>
        <p:spPr>
          <a:xfrm>
            <a:off x="0" y="685800"/>
            <a:ext cx="9144000" cy="533400"/>
          </a:xfrm>
          <a:prstGeom prst="rect">
            <a:avLst/>
          </a:prstGeom>
          <a:solidFill>
            <a:srgbClr val="D40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extBox 5">
            <a:extLst>
              <a:ext uri="{FF2B5EF4-FFF2-40B4-BE49-F238E27FC236}">
                <a16:creationId xmlns:a16="http://schemas.microsoft.com/office/drawing/2014/main" id="{35682AC6-107B-4959-BF95-6EA1A5CA929D}"/>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Cost Reduction Opportunities</a:t>
            </a:r>
            <a:endParaRPr lang="en-US" sz="1600" b="1" i="1" dirty="0">
              <a:solidFill>
                <a:srgbClr val="FFFF00"/>
              </a:solidFill>
            </a:endParaRPr>
          </a:p>
        </p:txBody>
      </p:sp>
    </p:spTree>
    <p:extLst>
      <p:ext uri="{BB962C8B-B14F-4D97-AF65-F5344CB8AC3E}">
        <p14:creationId xmlns:p14="http://schemas.microsoft.com/office/powerpoint/2010/main" val="39994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sp>
        <p:nvSpPr>
          <p:cNvPr id="9" name="TextBox 2">
            <a:extLst>
              <a:ext uri="{FF2B5EF4-FFF2-40B4-BE49-F238E27FC236}">
                <a16:creationId xmlns:a16="http://schemas.microsoft.com/office/drawing/2014/main" id="{819DE46E-2CC9-409E-8F11-D9BD8014B494}"/>
              </a:ext>
            </a:extLst>
          </p:cNvPr>
          <p:cNvSpPr txBox="1"/>
          <p:nvPr/>
        </p:nvSpPr>
        <p:spPr>
          <a:xfrm>
            <a:off x="447675" y="1327785"/>
            <a:ext cx="72390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Operations:     BEST PRACTICES - What are we looking for?  </a:t>
            </a:r>
          </a:p>
          <a:p>
            <a:endParaRPr lang="en-US" b="1" dirty="0"/>
          </a:p>
          <a:p>
            <a:endParaRPr lang="en-US" b="1" dirty="0"/>
          </a:p>
          <a:p>
            <a:endParaRPr lang="en-US" b="1" dirty="0"/>
          </a:p>
        </p:txBody>
      </p:sp>
      <p:sp>
        <p:nvSpPr>
          <p:cNvPr id="10" name="Rectangle 9">
            <a:extLst>
              <a:ext uri="{FF2B5EF4-FFF2-40B4-BE49-F238E27FC236}">
                <a16:creationId xmlns:a16="http://schemas.microsoft.com/office/drawing/2014/main" id="{997ACB5C-2B89-497E-BD0E-92055046774B}"/>
              </a:ext>
            </a:extLst>
          </p:cNvPr>
          <p:cNvSpPr>
            <a:spLocks noChangeArrowheads="1"/>
          </p:cNvSpPr>
          <p:nvPr/>
        </p:nvSpPr>
        <p:spPr bwMode="auto">
          <a:xfrm>
            <a:off x="867270" y="2447314"/>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813"/>
            <a:r>
              <a:rPr lang="en-US" altLang="ko-KR" sz="1200" dirty="0">
                <a:latin typeface="Calibri" pitchFamily="34" charset="0"/>
                <a:ea typeface="Batang" pitchFamily="18" charset="-127"/>
                <a:cs typeface="Times New Roman" pitchFamily="18" charset="0"/>
              </a:rPr>
              <a:t>Process or Equipment Monitoring</a:t>
            </a:r>
          </a:p>
        </p:txBody>
      </p:sp>
      <p:sp>
        <p:nvSpPr>
          <p:cNvPr id="11" name="Rectangle 10">
            <a:extLst>
              <a:ext uri="{FF2B5EF4-FFF2-40B4-BE49-F238E27FC236}">
                <a16:creationId xmlns:a16="http://schemas.microsoft.com/office/drawing/2014/main" id="{AA6CE996-A3EA-4BB1-956C-11E5AEED9B79}"/>
              </a:ext>
            </a:extLst>
          </p:cNvPr>
          <p:cNvSpPr>
            <a:spLocks noChangeArrowheads="1"/>
          </p:cNvSpPr>
          <p:nvPr/>
        </p:nvSpPr>
        <p:spPr bwMode="auto">
          <a:xfrm>
            <a:off x="742949" y="2375535"/>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813"/>
            <a:endParaRPr lang="en-US">
              <a:latin typeface="Calibri" pitchFamily="34" charset="0"/>
            </a:endParaRPr>
          </a:p>
        </p:txBody>
      </p:sp>
      <p:sp>
        <p:nvSpPr>
          <p:cNvPr id="12" name="TextBox 3">
            <a:extLst>
              <a:ext uri="{FF2B5EF4-FFF2-40B4-BE49-F238E27FC236}">
                <a16:creationId xmlns:a16="http://schemas.microsoft.com/office/drawing/2014/main" id="{2F7D097F-1DAD-48F2-A8D2-C1F505B6FB50}"/>
              </a:ext>
            </a:extLst>
          </p:cNvPr>
          <p:cNvSpPr txBox="1"/>
          <p:nvPr/>
        </p:nvSpPr>
        <p:spPr>
          <a:xfrm>
            <a:off x="523875" y="1784985"/>
            <a:ext cx="8001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Every operator task / activity can be placed in one of the following categories </a:t>
            </a:r>
          </a:p>
        </p:txBody>
      </p:sp>
      <p:sp>
        <p:nvSpPr>
          <p:cNvPr id="13" name="Rectangle 12">
            <a:extLst>
              <a:ext uri="{FF2B5EF4-FFF2-40B4-BE49-F238E27FC236}">
                <a16:creationId xmlns:a16="http://schemas.microsoft.com/office/drawing/2014/main" id="{F5BD997A-C569-4B82-9FE9-50E876C7CD43}"/>
              </a:ext>
            </a:extLst>
          </p:cNvPr>
          <p:cNvSpPr>
            <a:spLocks noChangeArrowheads="1"/>
          </p:cNvSpPr>
          <p:nvPr/>
        </p:nvSpPr>
        <p:spPr bwMode="auto">
          <a:xfrm>
            <a:off x="828675" y="3609320"/>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813"/>
            <a:r>
              <a:rPr lang="en-US" altLang="ko-KR" sz="1200" dirty="0">
                <a:latin typeface="Calibri" pitchFamily="34" charset="0"/>
                <a:ea typeface="Batang" pitchFamily="18" charset="-127"/>
                <a:cs typeface="Times New Roman" pitchFamily="18" charset="0"/>
              </a:rPr>
              <a:t>Situational Awareness</a:t>
            </a:r>
          </a:p>
        </p:txBody>
      </p:sp>
      <p:sp>
        <p:nvSpPr>
          <p:cNvPr id="14" name="Rectangle 13">
            <a:extLst>
              <a:ext uri="{FF2B5EF4-FFF2-40B4-BE49-F238E27FC236}">
                <a16:creationId xmlns:a16="http://schemas.microsoft.com/office/drawing/2014/main" id="{8029BC18-0B61-4BDE-B45F-0FEE1CCEDCAC}"/>
              </a:ext>
            </a:extLst>
          </p:cNvPr>
          <p:cNvSpPr>
            <a:spLocks noChangeArrowheads="1"/>
          </p:cNvSpPr>
          <p:nvPr/>
        </p:nvSpPr>
        <p:spPr bwMode="auto">
          <a:xfrm>
            <a:off x="806833" y="4572073"/>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813"/>
            <a:r>
              <a:rPr lang="en-US" altLang="ko-KR" sz="1200" dirty="0">
                <a:latin typeface="Calibri" pitchFamily="34" charset="0"/>
                <a:ea typeface="Batang" pitchFamily="18" charset="-127"/>
                <a:cs typeface="Times New Roman" pitchFamily="18" charset="0"/>
              </a:rPr>
              <a:t>Problem or Task Resolution </a:t>
            </a:r>
          </a:p>
        </p:txBody>
      </p:sp>
      <p:sp>
        <p:nvSpPr>
          <p:cNvPr id="15" name="Rectangle 14">
            <a:extLst>
              <a:ext uri="{FF2B5EF4-FFF2-40B4-BE49-F238E27FC236}">
                <a16:creationId xmlns:a16="http://schemas.microsoft.com/office/drawing/2014/main" id="{99D32721-894A-43A8-9636-2EFF9FCF4DC6}"/>
              </a:ext>
            </a:extLst>
          </p:cNvPr>
          <p:cNvSpPr>
            <a:spLocks noChangeArrowheads="1"/>
          </p:cNvSpPr>
          <p:nvPr/>
        </p:nvSpPr>
        <p:spPr bwMode="auto">
          <a:xfrm>
            <a:off x="763972" y="5731206"/>
            <a:ext cx="1243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813"/>
            <a:r>
              <a:rPr lang="en-US" altLang="ko-KR" sz="1200" dirty="0">
                <a:latin typeface="Calibri" pitchFamily="34" charset="0"/>
                <a:ea typeface="Batang" pitchFamily="18" charset="-127"/>
                <a:cs typeface="Times New Roman" pitchFamily="18" charset="0"/>
              </a:rPr>
              <a:t>Communication / Historian </a:t>
            </a:r>
          </a:p>
        </p:txBody>
      </p:sp>
      <p:sp>
        <p:nvSpPr>
          <p:cNvPr id="16" name="Rectangle 15">
            <a:extLst>
              <a:ext uri="{FF2B5EF4-FFF2-40B4-BE49-F238E27FC236}">
                <a16:creationId xmlns:a16="http://schemas.microsoft.com/office/drawing/2014/main" id="{2D77E03A-7518-4D7F-A54A-805E198DF2A9}"/>
              </a:ext>
            </a:extLst>
          </p:cNvPr>
          <p:cNvSpPr>
            <a:spLocks noChangeArrowheads="1"/>
          </p:cNvSpPr>
          <p:nvPr/>
        </p:nvSpPr>
        <p:spPr bwMode="auto">
          <a:xfrm>
            <a:off x="752475" y="3433494"/>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813"/>
            <a:endParaRPr lang="en-US">
              <a:latin typeface="Calibri" pitchFamily="34" charset="0"/>
            </a:endParaRPr>
          </a:p>
        </p:txBody>
      </p:sp>
      <p:sp>
        <p:nvSpPr>
          <p:cNvPr id="17" name="Rectangle 16">
            <a:extLst>
              <a:ext uri="{FF2B5EF4-FFF2-40B4-BE49-F238E27FC236}">
                <a16:creationId xmlns:a16="http://schemas.microsoft.com/office/drawing/2014/main" id="{CB73D37D-6323-4A66-9CAC-04F6FD54CE3D}"/>
              </a:ext>
            </a:extLst>
          </p:cNvPr>
          <p:cNvSpPr>
            <a:spLocks noChangeArrowheads="1"/>
          </p:cNvSpPr>
          <p:nvPr/>
        </p:nvSpPr>
        <p:spPr bwMode="auto">
          <a:xfrm>
            <a:off x="752475" y="4500294"/>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813"/>
            <a:endParaRPr lang="en-US">
              <a:latin typeface="Calibri" pitchFamily="34" charset="0"/>
            </a:endParaRPr>
          </a:p>
        </p:txBody>
      </p:sp>
      <p:sp>
        <p:nvSpPr>
          <p:cNvPr id="18" name="Rectangle 17">
            <a:extLst>
              <a:ext uri="{FF2B5EF4-FFF2-40B4-BE49-F238E27FC236}">
                <a16:creationId xmlns:a16="http://schemas.microsoft.com/office/drawing/2014/main" id="{8E6FF8C1-4527-49CD-8F54-B8A0007EE2C3}"/>
              </a:ext>
            </a:extLst>
          </p:cNvPr>
          <p:cNvSpPr>
            <a:spLocks noChangeArrowheads="1"/>
          </p:cNvSpPr>
          <p:nvPr/>
        </p:nvSpPr>
        <p:spPr bwMode="auto">
          <a:xfrm>
            <a:off x="752475" y="5567094"/>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813"/>
            <a:endParaRPr lang="en-US">
              <a:latin typeface="Calibri" pitchFamily="34" charset="0"/>
            </a:endParaRPr>
          </a:p>
        </p:txBody>
      </p:sp>
      <p:sp>
        <p:nvSpPr>
          <p:cNvPr id="19" name="Down Arrow 4">
            <a:extLst>
              <a:ext uri="{FF2B5EF4-FFF2-40B4-BE49-F238E27FC236}">
                <a16:creationId xmlns:a16="http://schemas.microsoft.com/office/drawing/2014/main" id="{0FB33E60-967B-4D97-B7B7-5FB24E2A8725}"/>
              </a:ext>
            </a:extLst>
          </p:cNvPr>
          <p:cNvSpPr/>
          <p:nvPr/>
        </p:nvSpPr>
        <p:spPr>
          <a:xfrm>
            <a:off x="1057275" y="3219137"/>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noFill/>
            </a:endParaRPr>
          </a:p>
        </p:txBody>
      </p:sp>
      <p:sp>
        <p:nvSpPr>
          <p:cNvPr id="20" name="Down Arrow 39">
            <a:extLst>
              <a:ext uri="{FF2B5EF4-FFF2-40B4-BE49-F238E27FC236}">
                <a16:creationId xmlns:a16="http://schemas.microsoft.com/office/drawing/2014/main" id="{2A7833E6-0AD6-4BAE-827C-C26A623A1EBA}"/>
              </a:ext>
            </a:extLst>
          </p:cNvPr>
          <p:cNvSpPr/>
          <p:nvPr/>
        </p:nvSpPr>
        <p:spPr>
          <a:xfrm>
            <a:off x="1057275" y="4277096"/>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noFill/>
            </a:endParaRPr>
          </a:p>
        </p:txBody>
      </p:sp>
      <p:sp>
        <p:nvSpPr>
          <p:cNvPr id="21" name="Down Arrow 40">
            <a:extLst>
              <a:ext uri="{FF2B5EF4-FFF2-40B4-BE49-F238E27FC236}">
                <a16:creationId xmlns:a16="http://schemas.microsoft.com/office/drawing/2014/main" id="{103E2F89-198C-4EDB-AF3B-F755BCCDF746}"/>
              </a:ext>
            </a:extLst>
          </p:cNvPr>
          <p:cNvSpPr/>
          <p:nvPr/>
        </p:nvSpPr>
        <p:spPr>
          <a:xfrm>
            <a:off x="1057275" y="5343896"/>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noFill/>
            </a:endParaRPr>
          </a:p>
        </p:txBody>
      </p:sp>
      <p:sp>
        <p:nvSpPr>
          <p:cNvPr id="22" name="TextBox 5">
            <a:extLst>
              <a:ext uri="{FF2B5EF4-FFF2-40B4-BE49-F238E27FC236}">
                <a16:creationId xmlns:a16="http://schemas.microsoft.com/office/drawing/2014/main" id="{E1F7A328-4B2C-4869-B2C4-2AFCBFCE4098}"/>
              </a:ext>
            </a:extLst>
          </p:cNvPr>
          <p:cNvSpPr txBox="1"/>
          <p:nvPr/>
        </p:nvSpPr>
        <p:spPr>
          <a:xfrm>
            <a:off x="2200275" y="2447314"/>
            <a:ext cx="914400"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Example:</a:t>
            </a:r>
          </a:p>
          <a:p>
            <a:r>
              <a:rPr lang="en-US" sz="1000" dirty="0"/>
              <a:t>Operator Starts Rounds</a:t>
            </a:r>
          </a:p>
        </p:txBody>
      </p:sp>
      <p:sp>
        <p:nvSpPr>
          <p:cNvPr id="25" name="TextBox 44">
            <a:extLst>
              <a:ext uri="{FF2B5EF4-FFF2-40B4-BE49-F238E27FC236}">
                <a16:creationId xmlns:a16="http://schemas.microsoft.com/office/drawing/2014/main" id="{FFBCA1FE-E127-463B-9058-478E6B5D2F16}"/>
              </a:ext>
            </a:extLst>
          </p:cNvPr>
          <p:cNvSpPr txBox="1"/>
          <p:nvPr/>
        </p:nvSpPr>
        <p:spPr>
          <a:xfrm>
            <a:off x="2200275" y="3385185"/>
            <a:ext cx="1066800"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Operator observes issue, troubleshoots and analyzes situation</a:t>
            </a:r>
          </a:p>
        </p:txBody>
      </p:sp>
      <p:sp>
        <p:nvSpPr>
          <p:cNvPr id="26" name="TextBox 45">
            <a:extLst>
              <a:ext uri="{FF2B5EF4-FFF2-40B4-BE49-F238E27FC236}">
                <a16:creationId xmlns:a16="http://schemas.microsoft.com/office/drawing/2014/main" id="{75FDF91C-ADDA-422B-B392-339EE55D6548}"/>
              </a:ext>
            </a:extLst>
          </p:cNvPr>
          <p:cNvSpPr txBox="1"/>
          <p:nvPr/>
        </p:nvSpPr>
        <p:spPr>
          <a:xfrm>
            <a:off x="2200275" y="4451985"/>
            <a:ext cx="1066800"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Operator fixes problem or performs task</a:t>
            </a:r>
          </a:p>
        </p:txBody>
      </p:sp>
      <p:sp>
        <p:nvSpPr>
          <p:cNvPr id="27" name="TextBox 46">
            <a:extLst>
              <a:ext uri="{FF2B5EF4-FFF2-40B4-BE49-F238E27FC236}">
                <a16:creationId xmlns:a16="http://schemas.microsoft.com/office/drawing/2014/main" id="{AE3E48A3-4B7C-45A7-8C3F-82F192816A14}"/>
              </a:ext>
            </a:extLst>
          </p:cNvPr>
          <p:cNvSpPr txBox="1"/>
          <p:nvPr/>
        </p:nvSpPr>
        <p:spPr>
          <a:xfrm>
            <a:off x="2200275" y="5594985"/>
            <a:ext cx="1066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Operator documents what was done and communicates</a:t>
            </a:r>
          </a:p>
        </p:txBody>
      </p:sp>
      <p:sp>
        <p:nvSpPr>
          <p:cNvPr id="28" name="Right Brace 27">
            <a:extLst>
              <a:ext uri="{FF2B5EF4-FFF2-40B4-BE49-F238E27FC236}">
                <a16:creationId xmlns:a16="http://schemas.microsoft.com/office/drawing/2014/main" id="{7F25A597-5575-4B91-8C34-FEBF43C3FA33}"/>
              </a:ext>
            </a:extLst>
          </p:cNvPr>
          <p:cNvSpPr/>
          <p:nvPr/>
        </p:nvSpPr>
        <p:spPr>
          <a:xfrm>
            <a:off x="3076575" y="2318385"/>
            <a:ext cx="419100" cy="4057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 name="TextBox 7">
            <a:extLst>
              <a:ext uri="{FF2B5EF4-FFF2-40B4-BE49-F238E27FC236}">
                <a16:creationId xmlns:a16="http://schemas.microsoft.com/office/drawing/2014/main" id="{BD50BDF1-30A1-496F-B576-29AF2329F5AA}"/>
              </a:ext>
            </a:extLst>
          </p:cNvPr>
          <p:cNvSpPr txBox="1"/>
          <p:nvPr/>
        </p:nvSpPr>
        <p:spPr>
          <a:xfrm>
            <a:off x="3420914" y="2528114"/>
            <a:ext cx="646331" cy="3546817"/>
          </a:xfrm>
          <a:prstGeom prst="rect">
            <a:avLst/>
          </a:prstGeom>
          <a:noFill/>
        </p:spPr>
        <p:txBody>
          <a:bodyPr vert="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t>Applies to Production Plan deviations, Quality Problems, Safety Issues, Equipment to be prepared for maintenance, Roll of Product to be Doffed, Broken fiber, etc.</a:t>
            </a:r>
          </a:p>
        </p:txBody>
      </p:sp>
      <p:sp>
        <p:nvSpPr>
          <p:cNvPr id="30" name="TextBox 8">
            <a:extLst>
              <a:ext uri="{FF2B5EF4-FFF2-40B4-BE49-F238E27FC236}">
                <a16:creationId xmlns:a16="http://schemas.microsoft.com/office/drawing/2014/main" id="{707120A3-6394-4E8F-AA53-98C303341762}"/>
              </a:ext>
            </a:extLst>
          </p:cNvPr>
          <p:cNvSpPr txBox="1"/>
          <p:nvPr/>
        </p:nvSpPr>
        <p:spPr>
          <a:xfrm>
            <a:off x="4410075" y="2117586"/>
            <a:ext cx="428625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Typical Indicators of Opportunity</a:t>
            </a:r>
          </a:p>
        </p:txBody>
      </p:sp>
      <p:sp>
        <p:nvSpPr>
          <p:cNvPr id="31" name="TextBox 9">
            <a:extLst>
              <a:ext uri="{FF2B5EF4-FFF2-40B4-BE49-F238E27FC236}">
                <a16:creationId xmlns:a16="http://schemas.microsoft.com/office/drawing/2014/main" id="{E1137C54-9D41-4D4C-BD76-7EEC7A366998}"/>
              </a:ext>
            </a:extLst>
          </p:cNvPr>
          <p:cNvSpPr txBox="1"/>
          <p:nvPr/>
        </p:nvSpPr>
        <p:spPr>
          <a:xfrm>
            <a:off x="4524375" y="2447314"/>
            <a:ext cx="3162300"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sz="1200" dirty="0"/>
              <a:t>Lots of Data being collected by Hand </a:t>
            </a:r>
          </a:p>
          <a:p>
            <a:pPr marL="285750" indent="-285750">
              <a:buFont typeface="Arial" pitchFamily="34" charset="0"/>
              <a:buChar char="•"/>
            </a:pPr>
            <a:r>
              <a:rPr lang="en-US" sz="1200" dirty="0"/>
              <a:t>Excessive monitoring without problems ever occurring – long wait times</a:t>
            </a:r>
          </a:p>
          <a:p>
            <a:pPr marL="285750" indent="-285750">
              <a:buFont typeface="Arial" pitchFamily="34" charset="0"/>
              <a:buChar char="•"/>
            </a:pPr>
            <a:r>
              <a:rPr lang="en-US" sz="1200" dirty="0"/>
              <a:t>Equipment Ownership – Operators not performing basic PM, etc.</a:t>
            </a:r>
          </a:p>
          <a:p>
            <a:pPr marL="285750" indent="-285750">
              <a:buFont typeface="Arial" pitchFamily="34" charset="0"/>
              <a:buChar char="•"/>
            </a:pPr>
            <a:endParaRPr lang="en-US" sz="1200" dirty="0"/>
          </a:p>
          <a:p>
            <a:pPr marL="285750" indent="-285750">
              <a:buFont typeface="Arial" pitchFamily="34" charset="0"/>
              <a:buChar char="•"/>
            </a:pPr>
            <a:r>
              <a:rPr lang="en-US" sz="1200" dirty="0"/>
              <a:t>Operators depending on Technical resources to troubleshoot simple problems</a:t>
            </a:r>
          </a:p>
          <a:p>
            <a:pPr marL="285750" indent="-285750">
              <a:buFont typeface="Arial" pitchFamily="34" charset="0"/>
              <a:buChar char="•"/>
            </a:pPr>
            <a:r>
              <a:rPr lang="en-US" sz="1200" dirty="0"/>
              <a:t>Operators not filling out work requests properly</a:t>
            </a:r>
          </a:p>
          <a:p>
            <a:pPr marL="285750" indent="-285750">
              <a:buFont typeface="Arial" pitchFamily="34" charset="0"/>
              <a:buChar char="•"/>
            </a:pPr>
            <a:endParaRPr lang="en-US" sz="1200" dirty="0"/>
          </a:p>
          <a:p>
            <a:pPr marL="285750" indent="-285750">
              <a:buFont typeface="Arial" pitchFamily="34" charset="0"/>
              <a:buChar char="•"/>
            </a:pPr>
            <a:r>
              <a:rPr lang="en-US" sz="1200" dirty="0"/>
              <a:t>Operators not preparing work permits or equipment preparation for repair work</a:t>
            </a:r>
          </a:p>
          <a:p>
            <a:pPr marL="285750" indent="-285750">
              <a:buFont typeface="Arial" pitchFamily="34" charset="0"/>
              <a:buChar char="•"/>
            </a:pPr>
            <a:r>
              <a:rPr lang="en-US" sz="1200" dirty="0"/>
              <a:t>Operator  knowledge and consistency</a:t>
            </a:r>
          </a:p>
          <a:p>
            <a:pPr marL="285750" indent="-285750">
              <a:buFont typeface="Arial" pitchFamily="34" charset="0"/>
              <a:buChar char="•"/>
            </a:pPr>
            <a:endParaRPr lang="en-US" sz="1200" dirty="0"/>
          </a:p>
          <a:p>
            <a:pPr marL="285750" indent="-285750">
              <a:buFont typeface="Arial" pitchFamily="34" charset="0"/>
              <a:buChar char="•"/>
            </a:pPr>
            <a:r>
              <a:rPr lang="en-US" sz="1200" dirty="0"/>
              <a:t>Shift to Shift Handover efficiency</a:t>
            </a:r>
          </a:p>
          <a:p>
            <a:pPr marL="285750" indent="-285750">
              <a:buFont typeface="Arial" pitchFamily="34" charset="0"/>
              <a:buChar char="•"/>
            </a:pPr>
            <a:r>
              <a:rPr lang="en-US" sz="1200" dirty="0"/>
              <a:t>Inadequate use of Electronic logs</a:t>
            </a:r>
          </a:p>
          <a:p>
            <a:pPr marL="285750" indent="-285750">
              <a:buFont typeface="Arial" pitchFamily="34" charset="0"/>
              <a:buChar char="•"/>
            </a:pPr>
            <a:r>
              <a:rPr lang="en-US" sz="1200" dirty="0"/>
              <a:t>Inadequate  use of standard procedures and protocols</a:t>
            </a:r>
          </a:p>
          <a:p>
            <a:pPr marL="285750" indent="-285750">
              <a:buFont typeface="Arial" pitchFamily="34" charset="0"/>
              <a:buChar char="•"/>
            </a:pPr>
            <a:endParaRPr lang="en-US" sz="1200" dirty="0"/>
          </a:p>
        </p:txBody>
      </p:sp>
      <p:sp>
        <p:nvSpPr>
          <p:cNvPr id="32" name="Right Brace 31">
            <a:extLst>
              <a:ext uri="{FF2B5EF4-FFF2-40B4-BE49-F238E27FC236}">
                <a16:creationId xmlns:a16="http://schemas.microsoft.com/office/drawing/2014/main" id="{724058D8-9B84-4A6E-A5D6-96DEE953F6D3}"/>
              </a:ext>
            </a:extLst>
          </p:cNvPr>
          <p:cNvSpPr/>
          <p:nvPr/>
        </p:nvSpPr>
        <p:spPr>
          <a:xfrm>
            <a:off x="7610475" y="2223135"/>
            <a:ext cx="419100" cy="4057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3" name="TextBox 48">
            <a:extLst>
              <a:ext uri="{FF2B5EF4-FFF2-40B4-BE49-F238E27FC236}">
                <a16:creationId xmlns:a16="http://schemas.microsoft.com/office/drawing/2014/main" id="{C8A98F34-5C2F-4C16-8966-9E12FD606785}"/>
              </a:ext>
            </a:extLst>
          </p:cNvPr>
          <p:cNvSpPr txBox="1"/>
          <p:nvPr/>
        </p:nvSpPr>
        <p:spPr>
          <a:xfrm>
            <a:off x="8143875" y="2546985"/>
            <a:ext cx="492443" cy="3546817"/>
          </a:xfrm>
          <a:prstGeom prst="rect">
            <a:avLst/>
          </a:prstGeom>
          <a:noFill/>
        </p:spPr>
        <p:txBody>
          <a:bodyPr vert="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t>Examples of Non-Value Adding Work being done by Operators or creating additional Non-Value Adding Work for Others</a:t>
            </a:r>
          </a:p>
        </p:txBody>
      </p:sp>
      <p:pic>
        <p:nvPicPr>
          <p:cNvPr id="34" name="Picture 33" descr="A picture containing table&#10;&#10;Description automatically generated">
            <a:extLst>
              <a:ext uri="{FF2B5EF4-FFF2-40B4-BE49-F238E27FC236}">
                <a16:creationId xmlns:a16="http://schemas.microsoft.com/office/drawing/2014/main" id="{21395B67-89FB-44E6-8A20-CB4A87BC2DAB}"/>
              </a:ext>
            </a:extLst>
          </p:cNvPr>
          <p:cNvPicPr>
            <a:picLocks noChangeAspect="1"/>
          </p:cNvPicPr>
          <p:nvPr/>
        </p:nvPicPr>
        <p:blipFill>
          <a:blip r:embed="rId4"/>
          <a:stretch>
            <a:fillRect/>
          </a:stretch>
        </p:blipFill>
        <p:spPr>
          <a:xfrm>
            <a:off x="331470" y="114634"/>
            <a:ext cx="2084070" cy="426287"/>
          </a:xfrm>
          <a:prstGeom prst="rect">
            <a:avLst/>
          </a:prstGeom>
        </p:spPr>
      </p:pic>
      <p:sp>
        <p:nvSpPr>
          <p:cNvPr id="35" name="Rectangle 34">
            <a:extLst>
              <a:ext uri="{FF2B5EF4-FFF2-40B4-BE49-F238E27FC236}">
                <a16:creationId xmlns:a16="http://schemas.microsoft.com/office/drawing/2014/main" id="{F647ECB0-2BF2-4852-859F-93E18D7C8333}"/>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36" name="TextBox 5">
            <a:extLst>
              <a:ext uri="{FF2B5EF4-FFF2-40B4-BE49-F238E27FC236}">
                <a16:creationId xmlns:a16="http://schemas.microsoft.com/office/drawing/2014/main" id="{BD5600A7-EEB6-4653-A6ED-44EF14DA82C3}"/>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spTree>
    <p:extLst>
      <p:ext uri="{BB962C8B-B14F-4D97-AF65-F5344CB8AC3E}">
        <p14:creationId xmlns:p14="http://schemas.microsoft.com/office/powerpoint/2010/main" val="184956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367880"/>
            <a:ext cx="9144000" cy="6464294"/>
          </a:xfrm>
          <a:prstGeom prst="rect">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93274957"/>
              </p:ext>
            </p:extLst>
          </p:nvPr>
        </p:nvGraphicFramePr>
        <p:xfrm>
          <a:off x="234286" y="1338263"/>
          <a:ext cx="8764136" cy="5334000"/>
        </p:xfrm>
        <a:graphic>
          <a:graphicData uri="http://schemas.openxmlformats.org/drawingml/2006/table">
            <a:tbl>
              <a:tblPr firstRow="1" bandRow="1">
                <a:tableStyleId>{5C22544A-7EE6-4342-B048-85BDC9FD1C3A}</a:tableStyleId>
              </a:tblPr>
              <a:tblGrid>
                <a:gridCol w="1753737">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370840">
                <a:tc>
                  <a:txBody>
                    <a:bodyPr/>
                    <a:lstStyle/>
                    <a:p>
                      <a:r>
                        <a:rPr lang="en-US" sz="1100" dirty="0"/>
                        <a:t>OPERATIONS FUNDAMENTALS</a:t>
                      </a:r>
                    </a:p>
                  </a:txBody>
                  <a:tcPr/>
                </a:tc>
                <a:tc>
                  <a:txBody>
                    <a:bodyPr/>
                    <a:lstStyle/>
                    <a:p>
                      <a:r>
                        <a:rPr lang="en-US" sz="1100" dirty="0"/>
                        <a:t>Observations</a:t>
                      </a:r>
                    </a:p>
                  </a:txBody>
                  <a:tcPr/>
                </a:tc>
                <a:tc>
                  <a:txBody>
                    <a:bodyPr/>
                    <a:lstStyle/>
                    <a:p>
                      <a:r>
                        <a:rPr lang="en-US" sz="1100" dirty="0"/>
                        <a:t>BIC</a:t>
                      </a:r>
                      <a:r>
                        <a:rPr lang="en-US" sz="1100" baseline="0" dirty="0"/>
                        <a:t> Expectations</a:t>
                      </a:r>
                      <a:endParaRPr lang="en-US" sz="1100" dirty="0"/>
                    </a:p>
                  </a:txBody>
                  <a:tcPr/>
                </a:tc>
                <a:extLst>
                  <a:ext uri="{0D108BD9-81ED-4DB2-BD59-A6C34878D82A}">
                    <a16:rowId xmlns:a16="http://schemas.microsoft.com/office/drawing/2014/main" val="10000"/>
                  </a:ext>
                </a:extLst>
              </a:tr>
              <a:tr h="370840">
                <a:tc>
                  <a:txBody>
                    <a:bodyPr/>
                    <a:lstStyle/>
                    <a:p>
                      <a:r>
                        <a:rPr lang="en-US" sz="1100" b="1" dirty="0"/>
                        <a:t>Safety</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dirty="0"/>
                        <a:t>Safety is generally seen as a first</a:t>
                      </a:r>
                      <a:r>
                        <a:rPr lang="en-US" sz="1100" baseline="0" dirty="0"/>
                        <a:t> priority.  </a:t>
                      </a:r>
                      <a:r>
                        <a:rPr lang="en-US" sz="1100" baseline="0" dirty="0" err="1"/>
                        <a:t>Gendorf</a:t>
                      </a:r>
                      <a:r>
                        <a:rPr lang="en-US" sz="1100" baseline="0" dirty="0"/>
                        <a:t> is located within a larger more dangerous chemical site so the organization appears used to higher standards.</a:t>
                      </a:r>
                      <a:endParaRPr lang="en-US" sz="1100" dirty="0"/>
                    </a:p>
                  </a:txBody>
                  <a:tcPr/>
                </a:tc>
                <a:tc>
                  <a:txBody>
                    <a:bodyPr/>
                    <a:lstStyle/>
                    <a:p>
                      <a:r>
                        <a:rPr lang="en-US" sz="1100" dirty="0"/>
                        <a:t>Safety is embedded</a:t>
                      </a:r>
                      <a:r>
                        <a:rPr lang="en-US" sz="1100" baseline="0" dirty="0"/>
                        <a:t> in the culture as a primary driver for all activities, there is recognition of expectations</a:t>
                      </a:r>
                      <a:endParaRPr lang="en-US" sz="1100" dirty="0"/>
                    </a:p>
                  </a:txBody>
                  <a:tcPr/>
                </a:tc>
                <a:extLst>
                  <a:ext uri="{0D108BD9-81ED-4DB2-BD59-A6C34878D82A}">
                    <a16:rowId xmlns:a16="http://schemas.microsoft.com/office/drawing/2014/main" val="10001"/>
                  </a:ext>
                </a:extLst>
              </a:tr>
              <a:tr h="370840">
                <a:tc>
                  <a:txBody>
                    <a:bodyPr/>
                    <a:lstStyle/>
                    <a:p>
                      <a:r>
                        <a:rPr lang="en-US" sz="1100" b="1" dirty="0"/>
                        <a:t>Equipment Health</a:t>
                      </a:r>
                      <a:r>
                        <a:rPr lang="en-US" sz="1100" b="1" baseline="0" dirty="0"/>
                        <a:t> / Housekeeping</a:t>
                      </a:r>
                      <a:endParaRPr lang="en-US" sz="1100" b="1" dirty="0"/>
                    </a:p>
                  </a:txBody>
                  <a:tcPr/>
                </a:tc>
                <a:tc>
                  <a:txBody>
                    <a:bodyPr/>
                    <a:lstStyle/>
                    <a:p>
                      <a:pPr marL="6350" lvl="1" indent="0">
                        <a:spcAft>
                          <a:spcPts val="600"/>
                        </a:spcAft>
                      </a:pPr>
                      <a:r>
                        <a:rPr lang="en-US" sz="1100" dirty="0"/>
                        <a:t>The housekeeping was very good.  Some assets like in E27 are in excellent condition and state of the art.   Others are mixed vintages and technologies</a:t>
                      </a:r>
                    </a:p>
                  </a:txBody>
                  <a:tcPr/>
                </a:tc>
                <a:tc>
                  <a:txBody>
                    <a:bodyPr/>
                    <a:lstStyle/>
                    <a:p>
                      <a:r>
                        <a:rPr lang="en-US" sz="1100" dirty="0"/>
                        <a:t>Process equipment is well maintained, good process</a:t>
                      </a:r>
                      <a:r>
                        <a:rPr lang="en-US" sz="1100" baseline="0" dirty="0"/>
                        <a:t> containment, repairs are OEM</a:t>
                      </a:r>
                    </a:p>
                    <a:p>
                      <a:r>
                        <a:rPr lang="en-US" sz="1100" baseline="0" dirty="0"/>
                        <a:t>5S implemented, work areas clear and ergonomic</a:t>
                      </a:r>
                      <a:endParaRPr lang="en-US" sz="1100" dirty="0"/>
                    </a:p>
                  </a:txBody>
                  <a:tcPr/>
                </a:tc>
                <a:extLst>
                  <a:ext uri="{0D108BD9-81ED-4DB2-BD59-A6C34878D82A}">
                    <a16:rowId xmlns:a16="http://schemas.microsoft.com/office/drawing/2014/main" val="10002"/>
                  </a:ext>
                </a:extLst>
              </a:tr>
              <a:tr h="370840">
                <a:tc>
                  <a:txBody>
                    <a:bodyPr/>
                    <a:lstStyle/>
                    <a:p>
                      <a:r>
                        <a:rPr lang="en-US" sz="1100" b="1" dirty="0"/>
                        <a:t>Leadership</a:t>
                      </a:r>
                    </a:p>
                  </a:txBody>
                  <a:tcPr/>
                </a:tc>
                <a:tc>
                  <a:txBody>
                    <a:bodyPr/>
                    <a:lstStyle/>
                    <a:p>
                      <a:pPr marL="0" marR="0" lvl="0" indent="0" algn="l" defTabSz="457200" rtl="0" eaLnBrk="0" fontAlgn="auto" latinLnBrk="0" hangingPunct="0">
                        <a:lnSpc>
                          <a:spcPct val="100000"/>
                        </a:lnSpc>
                        <a:spcBef>
                          <a:spcPts val="0"/>
                        </a:spcBef>
                        <a:spcAft>
                          <a:spcPts val="0"/>
                        </a:spcAft>
                        <a:buClrTx/>
                        <a:buSzTx/>
                        <a:buFont typeface="Arial" panose="020B0604020202020204" pitchFamily="34" charset="0"/>
                        <a:buNone/>
                        <a:tabLst/>
                        <a:defRPr/>
                      </a:pPr>
                      <a:r>
                        <a:rPr lang="en-US" sz="1100" dirty="0">
                          <a:solidFill>
                            <a:prstClr val="black"/>
                          </a:solidFill>
                        </a:rPr>
                        <a:t>New leadership has made a favorable impression away from the previous Command / Control culture. </a:t>
                      </a:r>
                      <a:r>
                        <a:rPr lang="en-US" sz="1100" dirty="0" err="1">
                          <a:solidFill>
                            <a:prstClr val="black"/>
                          </a:solidFill>
                        </a:rPr>
                        <a:t>nto</a:t>
                      </a:r>
                      <a:r>
                        <a:rPr lang="en-US" sz="1100" dirty="0">
                          <a:solidFill>
                            <a:prstClr val="black"/>
                          </a:solidFill>
                        </a:rPr>
                        <a:t> the operations organization.    There is still more alignment and clearer goal setting that needs to occur at the leadership level.</a:t>
                      </a:r>
                    </a:p>
                  </a:txBody>
                  <a:tcPr/>
                </a:tc>
                <a:tc>
                  <a:txBody>
                    <a:bodyPr/>
                    <a:lstStyle/>
                    <a:p>
                      <a:r>
                        <a:rPr lang="en-US" sz="1100" dirty="0"/>
                        <a:t>Proactive</a:t>
                      </a:r>
                      <a:r>
                        <a:rPr lang="en-US" sz="1100" baseline="0" dirty="0"/>
                        <a:t> culture in place, goals clearly defined, team working in concert to achieve</a:t>
                      </a:r>
                      <a:endParaRPr lang="en-US" sz="1100" dirty="0"/>
                    </a:p>
                  </a:txBody>
                  <a:tcPr/>
                </a:tc>
                <a:extLst>
                  <a:ext uri="{0D108BD9-81ED-4DB2-BD59-A6C34878D82A}">
                    <a16:rowId xmlns:a16="http://schemas.microsoft.com/office/drawing/2014/main" val="10003"/>
                  </a:ext>
                </a:extLst>
              </a:tr>
              <a:tr h="370840">
                <a:tc>
                  <a:txBody>
                    <a:bodyPr/>
                    <a:lstStyle/>
                    <a:p>
                      <a:r>
                        <a:rPr lang="en-US" sz="1100" b="1" dirty="0"/>
                        <a:t>Organizational</a:t>
                      </a:r>
                      <a:r>
                        <a:rPr lang="en-US" sz="1100" b="1" baseline="0" dirty="0"/>
                        <a:t> Structure</a:t>
                      </a:r>
                      <a:endParaRPr lang="en-US" sz="1100" b="1" dirty="0"/>
                    </a:p>
                  </a:txBody>
                  <a:tcPr/>
                </a:tc>
                <a:tc>
                  <a:txBody>
                    <a:bodyPr/>
                    <a:lstStyle/>
                    <a:p>
                      <a:pPr marL="6350" lvl="1" indent="0">
                        <a:spcAft>
                          <a:spcPts val="600"/>
                        </a:spcAft>
                      </a:pPr>
                      <a:r>
                        <a:rPr lang="en-US" sz="1100" dirty="0"/>
                        <a:t>Organization has started being flexible across lines – Need to work more between groups such as what things should operations do that is currently maintenance responsibility (Ex: basic equipment care). </a:t>
                      </a:r>
                    </a:p>
                  </a:txBody>
                  <a:tcPr/>
                </a:tc>
                <a:tc>
                  <a:txBody>
                    <a:bodyPr/>
                    <a:lstStyle/>
                    <a:p>
                      <a:r>
                        <a:rPr lang="en-US" sz="1100" dirty="0"/>
                        <a:t>Structure</a:t>
                      </a:r>
                      <a:r>
                        <a:rPr lang="en-US" sz="1100" baseline="0" dirty="0"/>
                        <a:t> is designed to provide clear RRE’s for run plant and fix plant and ops has clear equipment ownership</a:t>
                      </a:r>
                      <a:endParaRPr lang="en-US" sz="1100" dirty="0"/>
                    </a:p>
                  </a:txBody>
                  <a:tcPr/>
                </a:tc>
                <a:extLst>
                  <a:ext uri="{0D108BD9-81ED-4DB2-BD59-A6C34878D82A}">
                    <a16:rowId xmlns:a16="http://schemas.microsoft.com/office/drawing/2014/main" val="10004"/>
                  </a:ext>
                </a:extLst>
              </a:tr>
              <a:tr h="370840">
                <a:tc>
                  <a:txBody>
                    <a:bodyPr/>
                    <a:lstStyle/>
                    <a:p>
                      <a:r>
                        <a:rPr lang="en-US" sz="1100" b="1" dirty="0"/>
                        <a:t>Shop-floor Culture</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rPr>
                        <a:t>The operations department has a good team spirit and employees with a lot of energy.  With that in mind, there the organization still seems to wait for those in the red jackets to make decisions.  More progress has to made to engage the shop-floor and push decision rights deeper into the organization.   </a:t>
                      </a:r>
                      <a:endParaRPr lang="en-US" sz="1100" dirty="0"/>
                    </a:p>
                  </a:txBody>
                  <a:tcPr/>
                </a:tc>
                <a:tc>
                  <a:txBody>
                    <a:bodyPr/>
                    <a:lstStyle/>
                    <a:p>
                      <a:r>
                        <a:rPr lang="en-US" sz="1100" dirty="0"/>
                        <a:t>Shop-floor that is engaged has the default approach of Resolving Problems myself.   Understands basic product economics and owns EHS, yield, uptime, rate and cost.</a:t>
                      </a:r>
                    </a:p>
                  </a:txBody>
                  <a:tcPr/>
                </a:tc>
                <a:extLst>
                  <a:ext uri="{0D108BD9-81ED-4DB2-BD59-A6C34878D82A}">
                    <a16:rowId xmlns:a16="http://schemas.microsoft.com/office/drawing/2014/main" val="10005"/>
                  </a:ext>
                </a:extLst>
              </a:tr>
              <a:tr h="370840">
                <a:tc>
                  <a:txBody>
                    <a:bodyPr/>
                    <a:lstStyle/>
                    <a:p>
                      <a:r>
                        <a:rPr lang="en-US" sz="1100" b="1" dirty="0"/>
                        <a:t>Continuous</a:t>
                      </a:r>
                      <a:r>
                        <a:rPr lang="en-US" sz="1100" b="1" baseline="0" dirty="0"/>
                        <a:t> Improvement</a:t>
                      </a:r>
                      <a:endParaRPr lang="en-US" sz="1100" b="1" dirty="0"/>
                    </a:p>
                  </a:txBody>
                  <a:tcPr/>
                </a:tc>
                <a:tc>
                  <a:txBody>
                    <a:bodyPr/>
                    <a:lstStyle/>
                    <a:p>
                      <a:pPr marL="6350" lvl="1" indent="0">
                        <a:spcAft>
                          <a:spcPts val="600"/>
                        </a:spcAft>
                      </a:pPr>
                      <a:r>
                        <a:rPr lang="en-US" sz="1100" dirty="0"/>
                        <a:t>The OPEX/CI organization is heavily involved in day to day metric tracking with good starts on Visual Factory.   Operations should take ownership of the Visual Factory boards and day to day troubleshooting.  The site is in need of a clearer Process Improvement path – OPEX should focus defining projects to debottleneck, improve yield, etc.</a:t>
                      </a:r>
                    </a:p>
                  </a:txBody>
                  <a:tcPr/>
                </a:tc>
                <a:tc>
                  <a:txBody>
                    <a:bodyPr/>
                    <a:lstStyle/>
                    <a:p>
                      <a:r>
                        <a:rPr lang="en-US" sz="1100" dirty="0"/>
                        <a:t>Clear separation of improvement and run plant responsibilities</a:t>
                      </a:r>
                    </a:p>
                    <a:p>
                      <a:r>
                        <a:rPr lang="en-US" sz="1100" dirty="0"/>
                        <a:t>Resources</a:t>
                      </a:r>
                      <a:r>
                        <a:rPr lang="en-US" sz="1100" baseline="0" dirty="0"/>
                        <a:t> focused on elimination of re work</a:t>
                      </a:r>
                      <a:endParaRPr lang="en-US" sz="1100" dirty="0"/>
                    </a:p>
                  </a:txBody>
                  <a:tcPr/>
                </a:tc>
                <a:extLst>
                  <a:ext uri="{0D108BD9-81ED-4DB2-BD59-A6C34878D82A}">
                    <a16:rowId xmlns:a16="http://schemas.microsoft.com/office/drawing/2014/main" val="10006"/>
                  </a:ext>
                </a:extLst>
              </a:tr>
            </a:tbl>
          </a:graphicData>
        </a:graphic>
      </p:graphicFrame>
      <p:pic>
        <p:nvPicPr>
          <p:cNvPr id="31" name="Picture 30">
            <a:extLst>
              <a:ext uri="{FF2B5EF4-FFF2-40B4-BE49-F238E27FC236}">
                <a16:creationId xmlns:a16="http://schemas.microsoft.com/office/drawing/2014/main" id="{7B31C3F2-535C-4FEC-983B-511048DB0A8E}"/>
              </a:ext>
            </a:extLst>
          </p:cNvPr>
          <p:cNvPicPr>
            <a:picLocks noChangeAspect="1"/>
          </p:cNvPicPr>
          <p:nvPr/>
        </p:nvPicPr>
        <p:blipFill>
          <a:blip r:embed="rId2"/>
          <a:stretch>
            <a:fillRect/>
          </a:stretch>
        </p:blipFill>
        <p:spPr>
          <a:xfrm>
            <a:off x="6981348" y="245728"/>
            <a:ext cx="1956577" cy="266094"/>
          </a:xfrm>
          <a:prstGeom prst="rect">
            <a:avLst/>
          </a:prstGeom>
        </p:spPr>
      </p:pic>
      <p:sp>
        <p:nvSpPr>
          <p:cNvPr id="32" name="Rectangle 31">
            <a:extLst>
              <a:ext uri="{FF2B5EF4-FFF2-40B4-BE49-F238E27FC236}">
                <a16:creationId xmlns:a16="http://schemas.microsoft.com/office/drawing/2014/main" id="{D68BCA1E-B875-4F15-918C-3E19D087DE60}"/>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33" name="TextBox 5">
            <a:extLst>
              <a:ext uri="{FF2B5EF4-FFF2-40B4-BE49-F238E27FC236}">
                <a16:creationId xmlns:a16="http://schemas.microsoft.com/office/drawing/2014/main" id="{160C8C5E-E710-4556-871A-8C7C7D94D80B}"/>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pic>
        <p:nvPicPr>
          <p:cNvPr id="34" name="Picture 33" descr="A picture containing table&#10;&#10;Description automatically generated">
            <a:extLst>
              <a:ext uri="{FF2B5EF4-FFF2-40B4-BE49-F238E27FC236}">
                <a16:creationId xmlns:a16="http://schemas.microsoft.com/office/drawing/2014/main" id="{F789AE5B-A3E1-47A7-B7D2-2882CBB4F30B}"/>
              </a:ext>
            </a:extLst>
          </p:cNvPr>
          <p:cNvPicPr>
            <a:picLocks noChangeAspect="1"/>
          </p:cNvPicPr>
          <p:nvPr/>
        </p:nvPicPr>
        <p:blipFill>
          <a:blip r:embed="rId3"/>
          <a:stretch>
            <a:fillRect/>
          </a:stretch>
        </p:blipFill>
        <p:spPr>
          <a:xfrm>
            <a:off x="331470" y="114634"/>
            <a:ext cx="2084070" cy="426287"/>
          </a:xfrm>
          <a:prstGeom prst="rect">
            <a:avLst/>
          </a:prstGeom>
        </p:spPr>
      </p:pic>
    </p:spTree>
    <p:extLst>
      <p:ext uri="{BB962C8B-B14F-4D97-AF65-F5344CB8AC3E}">
        <p14:creationId xmlns:p14="http://schemas.microsoft.com/office/powerpoint/2010/main" val="306124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367880"/>
            <a:ext cx="9144000" cy="6464294"/>
          </a:xfrm>
          <a:prstGeom prst="rect">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42919320"/>
              </p:ext>
            </p:extLst>
          </p:nvPr>
        </p:nvGraphicFramePr>
        <p:xfrm>
          <a:off x="228600" y="1393178"/>
          <a:ext cx="8762999" cy="49377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3124199">
                  <a:extLst>
                    <a:ext uri="{9D8B030D-6E8A-4147-A177-3AD203B41FA5}">
                      <a16:colId xmlns:a16="http://schemas.microsoft.com/office/drawing/2014/main" val="20002"/>
                    </a:ext>
                  </a:extLst>
                </a:gridCol>
              </a:tblGrid>
              <a:tr h="370840">
                <a:tc>
                  <a:txBody>
                    <a:bodyPr/>
                    <a:lstStyle/>
                    <a:p>
                      <a:r>
                        <a:rPr lang="en-US" sz="1200" dirty="0"/>
                        <a:t>OPERATIONS</a:t>
                      </a:r>
                    </a:p>
                    <a:p>
                      <a:r>
                        <a:rPr lang="en-US" sz="1200" dirty="0"/>
                        <a:t>WORKFLOW</a:t>
                      </a:r>
                    </a:p>
                  </a:txBody>
                  <a:tcPr/>
                </a:tc>
                <a:tc>
                  <a:txBody>
                    <a:bodyPr/>
                    <a:lstStyle/>
                    <a:p>
                      <a:r>
                        <a:rPr lang="en-US" sz="1200" dirty="0"/>
                        <a:t>Observations</a:t>
                      </a:r>
                    </a:p>
                  </a:txBody>
                  <a:tcPr/>
                </a:tc>
                <a:tc>
                  <a:txBody>
                    <a:bodyPr/>
                    <a:lstStyle/>
                    <a:p>
                      <a:r>
                        <a:rPr lang="en-US" sz="1200" dirty="0"/>
                        <a:t>BIC</a:t>
                      </a:r>
                      <a:r>
                        <a:rPr lang="en-US" sz="1200" baseline="0" dirty="0"/>
                        <a:t> Expectations</a:t>
                      </a:r>
                      <a:endParaRPr lang="en-US" sz="1200" dirty="0"/>
                    </a:p>
                  </a:txBody>
                  <a:tcPr/>
                </a:tc>
                <a:extLst>
                  <a:ext uri="{0D108BD9-81ED-4DB2-BD59-A6C34878D82A}">
                    <a16:rowId xmlns:a16="http://schemas.microsoft.com/office/drawing/2014/main" val="10000"/>
                  </a:ext>
                </a:extLst>
              </a:tr>
              <a:tr h="370840">
                <a:tc>
                  <a:txBody>
                    <a:bodyPr/>
                    <a:lstStyle/>
                    <a:p>
                      <a:r>
                        <a:rPr lang="en-US" sz="1200" b="1" dirty="0"/>
                        <a:t>Shift Supervisors and Shift Communications</a:t>
                      </a:r>
                    </a:p>
                  </a:txBody>
                  <a:tcPr/>
                </a:tc>
                <a:tc>
                  <a:txBody>
                    <a:bodyPr/>
                    <a:lstStyle/>
                    <a:p>
                      <a:pPr marL="0" marR="0" lvl="0" indent="0" algn="l" defTabSz="457200" rtl="0" eaLnBrk="0" fontAlgn="auto" latinLnBrk="0" hangingPunct="0">
                        <a:lnSpc>
                          <a:spcPct val="100000"/>
                        </a:lnSpc>
                        <a:spcBef>
                          <a:spcPts val="0"/>
                        </a:spcBef>
                        <a:spcAft>
                          <a:spcPts val="0"/>
                        </a:spcAft>
                        <a:buClrTx/>
                        <a:buSzTx/>
                        <a:buFont typeface="Arial" panose="020B0604020202020204" pitchFamily="34" charset="0"/>
                        <a:buNone/>
                        <a:tabLst/>
                        <a:defRPr/>
                      </a:pPr>
                      <a:r>
                        <a:rPr lang="en-US" sz="1200" dirty="0">
                          <a:solidFill>
                            <a:prstClr val="black"/>
                          </a:solidFill>
                        </a:rPr>
                        <a:t>The shift supervisors have responsibility for the entire operations area. They appear to be very capable  and well qualified.   The span of control is quite high at 40 per Shift Supervisor.  Operations could use a couple of additional roles such as Production Engr, Gatekeeper and Capability leader to take pressure off of the Shift Supervisor.</a:t>
                      </a:r>
                    </a:p>
                  </a:txBody>
                  <a:tcPr/>
                </a:tc>
                <a:tc>
                  <a:txBody>
                    <a:bodyPr/>
                    <a:lstStyle/>
                    <a:p>
                      <a:r>
                        <a:rPr lang="en-US" sz="1200" dirty="0"/>
                        <a:t>Working Leads lead the Shift in BIC companies and teams own their areas with efficient, structured communication</a:t>
                      </a:r>
                    </a:p>
                  </a:txBody>
                  <a:tcPr/>
                </a:tc>
                <a:extLst>
                  <a:ext uri="{0D108BD9-81ED-4DB2-BD59-A6C34878D82A}">
                    <a16:rowId xmlns:a16="http://schemas.microsoft.com/office/drawing/2014/main" val="10001"/>
                  </a:ext>
                </a:extLst>
              </a:tr>
              <a:tr h="370840">
                <a:tc>
                  <a:txBody>
                    <a:bodyPr/>
                    <a:lstStyle/>
                    <a:p>
                      <a:r>
                        <a:rPr lang="en-US" sz="1200" b="1" dirty="0"/>
                        <a:t>Process Monitoring</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The site has started Visual Performance Monitoring – This tool can be very effective but should be owned by the Operations </a:t>
                      </a:r>
                      <a:r>
                        <a:rPr lang="en-US" sz="1200" dirty="0" err="1"/>
                        <a:t>shopfloor</a:t>
                      </a:r>
                      <a:r>
                        <a:rPr lang="en-US" sz="1200" dirty="0"/>
                        <a:t> not OPEX/CI</a:t>
                      </a:r>
                    </a:p>
                  </a:txBody>
                  <a:tcPr/>
                </a:tc>
                <a:tc>
                  <a:txBody>
                    <a:bodyPr/>
                    <a:lstStyle/>
                    <a:p>
                      <a:r>
                        <a:rPr lang="en-US" sz="1200" dirty="0"/>
                        <a:t>Performance is tracked and made Visible.  Operators have a sense of profitability and costs for poor quality and unreliability.</a:t>
                      </a:r>
                    </a:p>
                  </a:txBody>
                  <a:tcPr/>
                </a:tc>
                <a:extLst>
                  <a:ext uri="{0D108BD9-81ED-4DB2-BD59-A6C34878D82A}">
                    <a16:rowId xmlns:a16="http://schemas.microsoft.com/office/drawing/2014/main" val="10002"/>
                  </a:ext>
                </a:extLst>
              </a:tr>
              <a:tr h="370840">
                <a:tc>
                  <a:txBody>
                    <a:bodyPr/>
                    <a:lstStyle/>
                    <a:p>
                      <a:r>
                        <a:rPr lang="en-US" sz="1200" b="1" dirty="0"/>
                        <a:t>Problem Resolution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The new leadership team is working to improve this but in general Problems Resolution appears to be led by OPEX/CI vs the </a:t>
                      </a:r>
                      <a:r>
                        <a:rPr lang="en-US" sz="1200" dirty="0" err="1"/>
                        <a:t>shopfloor</a:t>
                      </a:r>
                      <a:r>
                        <a:rPr lang="en-US" sz="1200" dirty="0"/>
                        <a:t> themselves.  The culture still looks for red jacket leaders to make decisions.</a:t>
                      </a:r>
                    </a:p>
                  </a:txBody>
                  <a:tcPr/>
                </a:tc>
                <a:tc>
                  <a:txBody>
                    <a:bodyPr/>
                    <a:lstStyle/>
                    <a:p>
                      <a:r>
                        <a:rPr lang="en-US" sz="1200" dirty="0"/>
                        <a:t>First fix attempts made and</a:t>
                      </a:r>
                      <a:r>
                        <a:rPr lang="en-US" sz="1200" baseline="0" dirty="0"/>
                        <a:t> documented by majority of operators, problem solving is key part of performance review</a:t>
                      </a:r>
                      <a:endParaRPr lang="en-US" sz="1200" dirty="0"/>
                    </a:p>
                  </a:txBody>
                  <a:tcPr/>
                </a:tc>
                <a:extLst>
                  <a:ext uri="{0D108BD9-81ED-4DB2-BD59-A6C34878D82A}">
                    <a16:rowId xmlns:a16="http://schemas.microsoft.com/office/drawing/2014/main" val="10003"/>
                  </a:ext>
                </a:extLst>
              </a:tr>
              <a:tr h="370840">
                <a:tc>
                  <a:txBody>
                    <a:bodyPr/>
                    <a:lstStyle/>
                    <a:p>
                      <a:r>
                        <a:rPr lang="en-US" sz="1200" b="1" dirty="0"/>
                        <a:t>Historian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There appears to be a large amount of data being collected – There is some analysis being done </a:t>
                      </a:r>
                    </a:p>
                  </a:txBody>
                  <a:tcPr/>
                </a:tc>
                <a:tc>
                  <a:txBody>
                    <a:bodyPr/>
                    <a:lstStyle/>
                    <a:p>
                      <a:r>
                        <a:rPr lang="en-US" sz="1200" dirty="0"/>
                        <a:t>Electronic log is utilized as a data base for communications and process improvement</a:t>
                      </a:r>
                    </a:p>
                  </a:txBody>
                  <a:tcPr/>
                </a:tc>
                <a:extLst>
                  <a:ext uri="{0D108BD9-81ED-4DB2-BD59-A6C34878D82A}">
                    <a16:rowId xmlns:a16="http://schemas.microsoft.com/office/drawing/2014/main" val="10004"/>
                  </a:ext>
                </a:extLst>
              </a:tr>
              <a:tr h="370840">
                <a:tc>
                  <a:txBody>
                    <a:bodyPr/>
                    <a:lstStyle/>
                    <a:p>
                      <a:r>
                        <a:rPr lang="en-US" sz="1200" b="1" dirty="0"/>
                        <a:t>Equipment Ownership</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It seems that Maintenance is viewed as the owners of the equipment.  There are a lot of non-maintenance activities being performed by Craft that should be owned by operations.   The site is in need of a Gatekeeper role to help operators write good work orders, troubleshoot properly before calling maintenance and to own simple equipment care tasks.</a:t>
                      </a:r>
                    </a:p>
                  </a:txBody>
                  <a:tcPr/>
                </a:tc>
                <a:tc>
                  <a:txBody>
                    <a:bodyPr/>
                    <a:lstStyle/>
                    <a:p>
                      <a:r>
                        <a:rPr lang="en-US" sz="1200" dirty="0"/>
                        <a:t>Operations decides MTC priority, write equipment permits, hangs first tag, owns</a:t>
                      </a:r>
                      <a:r>
                        <a:rPr lang="en-US" sz="1200" baseline="0" dirty="0"/>
                        <a:t> the MTC budget, completes standard PM’s and minor repairs</a:t>
                      </a:r>
                      <a:endParaRPr lang="en-US" sz="1200" dirty="0"/>
                    </a:p>
                  </a:txBody>
                  <a:tcPr/>
                </a:tc>
                <a:extLst>
                  <a:ext uri="{0D108BD9-81ED-4DB2-BD59-A6C34878D82A}">
                    <a16:rowId xmlns:a16="http://schemas.microsoft.com/office/drawing/2014/main" val="10005"/>
                  </a:ext>
                </a:extLst>
              </a:tr>
            </a:tbl>
          </a:graphicData>
        </a:graphic>
      </p:graphicFrame>
      <p:pic>
        <p:nvPicPr>
          <p:cNvPr id="29" name="Picture 28">
            <a:extLst>
              <a:ext uri="{FF2B5EF4-FFF2-40B4-BE49-F238E27FC236}">
                <a16:creationId xmlns:a16="http://schemas.microsoft.com/office/drawing/2014/main" id="{C5EBB93B-61E6-4BAA-9F07-067F1F272245}"/>
              </a:ext>
            </a:extLst>
          </p:cNvPr>
          <p:cNvPicPr>
            <a:picLocks noChangeAspect="1"/>
          </p:cNvPicPr>
          <p:nvPr/>
        </p:nvPicPr>
        <p:blipFill>
          <a:blip r:embed="rId2"/>
          <a:stretch>
            <a:fillRect/>
          </a:stretch>
        </p:blipFill>
        <p:spPr>
          <a:xfrm>
            <a:off x="6981348" y="245728"/>
            <a:ext cx="1956577" cy="266094"/>
          </a:xfrm>
          <a:prstGeom prst="rect">
            <a:avLst/>
          </a:prstGeom>
        </p:spPr>
      </p:pic>
      <p:sp>
        <p:nvSpPr>
          <p:cNvPr id="31" name="Rectangle 30">
            <a:extLst>
              <a:ext uri="{FF2B5EF4-FFF2-40B4-BE49-F238E27FC236}">
                <a16:creationId xmlns:a16="http://schemas.microsoft.com/office/drawing/2014/main" id="{8AC6A894-F590-4559-82C7-8215E340E271}"/>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32" name="TextBox 5">
            <a:extLst>
              <a:ext uri="{FF2B5EF4-FFF2-40B4-BE49-F238E27FC236}">
                <a16:creationId xmlns:a16="http://schemas.microsoft.com/office/drawing/2014/main" id="{4D321871-6646-4512-A05B-D3805F4B3802}"/>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pic>
        <p:nvPicPr>
          <p:cNvPr id="33" name="Picture 32" descr="A picture containing table&#10;&#10;Description automatically generated">
            <a:extLst>
              <a:ext uri="{FF2B5EF4-FFF2-40B4-BE49-F238E27FC236}">
                <a16:creationId xmlns:a16="http://schemas.microsoft.com/office/drawing/2014/main" id="{81B1509E-EB1B-4E30-A99F-5C44C498BB42}"/>
              </a:ext>
            </a:extLst>
          </p:cNvPr>
          <p:cNvPicPr>
            <a:picLocks noChangeAspect="1"/>
          </p:cNvPicPr>
          <p:nvPr/>
        </p:nvPicPr>
        <p:blipFill>
          <a:blip r:embed="rId3"/>
          <a:stretch>
            <a:fillRect/>
          </a:stretch>
        </p:blipFill>
        <p:spPr>
          <a:xfrm>
            <a:off x="331470" y="114634"/>
            <a:ext cx="2084070" cy="426287"/>
          </a:xfrm>
          <a:prstGeom prst="rect">
            <a:avLst/>
          </a:prstGeom>
        </p:spPr>
      </p:pic>
    </p:spTree>
    <p:extLst>
      <p:ext uri="{BB962C8B-B14F-4D97-AF65-F5344CB8AC3E}">
        <p14:creationId xmlns:p14="http://schemas.microsoft.com/office/powerpoint/2010/main" val="3830999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Observations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sp>
        <p:nvSpPr>
          <p:cNvPr id="7" name="TextBox 1">
            <a:extLst>
              <a:ext uri="{FF2B5EF4-FFF2-40B4-BE49-F238E27FC236}">
                <a16:creationId xmlns:a16="http://schemas.microsoft.com/office/drawing/2014/main" id="{222C3EE0-C7A0-413F-984D-3DD059E4A329}"/>
              </a:ext>
            </a:extLst>
          </p:cNvPr>
          <p:cNvSpPr txBox="1">
            <a:spLocks noChangeArrowheads="1"/>
          </p:cNvSpPr>
          <p:nvPr/>
        </p:nvSpPr>
        <p:spPr bwMode="auto">
          <a:xfrm>
            <a:off x="401345" y="1408437"/>
            <a:ext cx="8175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0" indent="0" eaLnBrk="1" hangingPunct="1"/>
            <a:r>
              <a:rPr lang="en-US" sz="1600" b="1" dirty="0"/>
              <a:t>General Findings</a:t>
            </a:r>
          </a:p>
        </p:txBody>
      </p:sp>
      <p:grpSp>
        <p:nvGrpSpPr>
          <p:cNvPr id="4" name="Group 3">
            <a:extLst>
              <a:ext uri="{FF2B5EF4-FFF2-40B4-BE49-F238E27FC236}">
                <a16:creationId xmlns:a16="http://schemas.microsoft.com/office/drawing/2014/main" id="{67A5BF76-1334-4FD3-9159-7E87771946F7}"/>
              </a:ext>
            </a:extLst>
          </p:cNvPr>
          <p:cNvGrpSpPr/>
          <p:nvPr/>
        </p:nvGrpSpPr>
        <p:grpSpPr>
          <a:xfrm>
            <a:off x="282160" y="1873469"/>
            <a:ext cx="5528090" cy="4772991"/>
            <a:chOff x="680765" y="2180590"/>
            <a:chExt cx="8163573" cy="5912326"/>
          </a:xfrm>
        </p:grpSpPr>
        <p:sp>
          <p:nvSpPr>
            <p:cNvPr id="33" name="Rounded Rectangle 33">
              <a:extLst>
                <a:ext uri="{FF2B5EF4-FFF2-40B4-BE49-F238E27FC236}">
                  <a16:creationId xmlns:a16="http://schemas.microsoft.com/office/drawing/2014/main" id="{70CD37C1-2928-4C75-8239-1CC8F6EBD431}"/>
                </a:ext>
              </a:extLst>
            </p:cNvPr>
            <p:cNvSpPr/>
            <p:nvPr/>
          </p:nvSpPr>
          <p:spPr>
            <a:xfrm>
              <a:off x="680765" y="2359160"/>
              <a:ext cx="8163573" cy="5733756"/>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marL="171450" indent="-171450">
                <a:buFont typeface="Arial" panose="020B0604020202020204" pitchFamily="34" charset="0"/>
                <a:buChar char="•"/>
              </a:pPr>
              <a:r>
                <a:rPr lang="en-US" sz="1200" dirty="0"/>
                <a:t>New leadership is establishing more decision-making and engaging the shop-floor. The new leader and new approach are well received. There are some legacy challenges due to the command and control style of the previous leader. </a:t>
              </a:r>
              <a:br>
                <a:rPr lang="en-US" sz="1200" dirty="0"/>
              </a:br>
              <a:br>
                <a:rPr lang="en-US" sz="1200" dirty="0"/>
              </a:br>
              <a:r>
                <a:rPr lang="en-US" sz="1200" b="1" dirty="0"/>
                <a:t>Insight: </a:t>
              </a:r>
              <a:r>
                <a:rPr lang="en-US" sz="1200" dirty="0"/>
                <a:t>Leadership should stop wearing red jackets to help eliminate the “us and them” that has existed for a while. </a:t>
              </a:r>
            </a:p>
            <a:p>
              <a:endParaRPr lang="en-US" sz="1200" dirty="0"/>
            </a:p>
            <a:p>
              <a:pPr marL="171450" indent="-171450">
                <a:buFont typeface="Arial" panose="020B0604020202020204" pitchFamily="34" charset="0"/>
                <a:buChar char="•"/>
              </a:pPr>
              <a:r>
                <a:rPr lang="en-US" sz="1200" dirty="0"/>
                <a:t>The OPEX / Continuous Improvement Organization and Operations appear to have some overlapping responsibilities when it comes to day to day operating support.  </a:t>
              </a:r>
              <a:br>
                <a:rPr lang="en-US" sz="1200" dirty="0"/>
              </a:br>
              <a:br>
                <a:rPr lang="en-US" sz="1200" dirty="0"/>
              </a:br>
              <a:r>
                <a:rPr lang="en-US" sz="1200" b="1" dirty="0"/>
                <a:t>Insight: </a:t>
              </a:r>
              <a:r>
                <a:rPr lang="en-US" sz="1200" dirty="0"/>
                <a:t>The Production Specialists currently reporting into Continuous Improvement should be re-integrated into operations in order to more clearly define who is responsible for Strategic Improvement vs Daily Operating Support. OPEX / CI needs to focus on defining clear improvement projects and have stronger skills at managing projects and allow operations to take ownership of day to day support.</a:t>
              </a:r>
              <a:br>
                <a:rPr lang="en-US" sz="1200" dirty="0"/>
              </a:br>
              <a:endParaRPr lang="en-US" sz="1200" dirty="0"/>
            </a:p>
            <a:p>
              <a:pPr marL="171450" indent="-171450">
                <a:buFont typeface="Arial" panose="020B0604020202020204" pitchFamily="34" charset="0"/>
                <a:buChar char="•"/>
              </a:pPr>
              <a:r>
                <a:rPr lang="en-US" sz="1200" dirty="0"/>
                <a:t>OPEX, Supply Chain and EHS have a good start on a site 3-5-year plan</a:t>
              </a:r>
              <a:br>
                <a:rPr lang="en-US" sz="1200" dirty="0"/>
              </a:br>
              <a:br>
                <a:rPr lang="en-US" sz="1200" dirty="0"/>
              </a:br>
              <a:r>
                <a:rPr lang="en-US" sz="1200" b="1" dirty="0"/>
                <a:t>Insight: </a:t>
              </a:r>
              <a:r>
                <a:rPr lang="en-US" sz="1200" dirty="0"/>
                <a:t>This should be leveraged across the entire organization to build a more comprehensive set of goals, objectives and plans.</a:t>
              </a:r>
            </a:p>
            <a:p>
              <a:pPr algn="just">
                <a:spcAft>
                  <a:spcPts val="600"/>
                </a:spcAft>
              </a:pPr>
              <a:endParaRPr lang="en-US" sz="1200" kern="0" dirty="0"/>
            </a:p>
          </p:txBody>
        </p:sp>
        <p:grpSp>
          <p:nvGrpSpPr>
            <p:cNvPr id="34" name="Group 33">
              <a:extLst>
                <a:ext uri="{FF2B5EF4-FFF2-40B4-BE49-F238E27FC236}">
                  <a16:creationId xmlns:a16="http://schemas.microsoft.com/office/drawing/2014/main" id="{203BE25E-C2AA-4090-A369-2667F3F8FE9C}"/>
                </a:ext>
              </a:extLst>
            </p:cNvPr>
            <p:cNvGrpSpPr/>
            <p:nvPr/>
          </p:nvGrpSpPr>
          <p:grpSpPr>
            <a:xfrm>
              <a:off x="914752" y="2180590"/>
              <a:ext cx="2643900" cy="445714"/>
              <a:chOff x="3253798" y="2070463"/>
              <a:chExt cx="2643900" cy="445714"/>
            </a:xfrm>
          </p:grpSpPr>
          <p:sp>
            <p:nvSpPr>
              <p:cNvPr id="35" name="Round Same Side Corner Rectangle 69">
                <a:extLst>
                  <a:ext uri="{FF2B5EF4-FFF2-40B4-BE49-F238E27FC236}">
                    <a16:creationId xmlns:a16="http://schemas.microsoft.com/office/drawing/2014/main" id="{843B7D56-201B-49A5-92A9-193BF67AD9C6}"/>
                  </a:ext>
                </a:extLst>
              </p:cNvPr>
              <p:cNvSpPr/>
              <p:nvPr/>
            </p:nvSpPr>
            <p:spPr>
              <a:xfrm>
                <a:off x="3432748" y="2070463"/>
                <a:ext cx="2286000" cy="445714"/>
              </a:xfrm>
              <a:prstGeom prst="round2SameRect">
                <a:avLst>
                  <a:gd name="adj1" fmla="val 0"/>
                  <a:gd name="adj2" fmla="val 1763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ORGANIZATION</a:t>
                </a:r>
              </a:p>
            </p:txBody>
          </p:sp>
          <p:grpSp>
            <p:nvGrpSpPr>
              <p:cNvPr id="36" name="Group 35">
                <a:extLst>
                  <a:ext uri="{FF2B5EF4-FFF2-40B4-BE49-F238E27FC236}">
                    <a16:creationId xmlns:a16="http://schemas.microsoft.com/office/drawing/2014/main" id="{FBA18A42-4CBC-4416-87D4-C28C77B15FB1}"/>
                  </a:ext>
                </a:extLst>
              </p:cNvPr>
              <p:cNvGrpSpPr/>
              <p:nvPr/>
            </p:nvGrpSpPr>
            <p:grpSpPr>
              <a:xfrm>
                <a:off x="3253798" y="2070463"/>
                <a:ext cx="2643900" cy="179126"/>
                <a:chOff x="3253798" y="2070463"/>
                <a:chExt cx="2643900" cy="179126"/>
              </a:xfrm>
            </p:grpSpPr>
            <p:sp>
              <p:nvSpPr>
                <p:cNvPr id="37" name="Right Triangle 36">
                  <a:extLst>
                    <a:ext uri="{FF2B5EF4-FFF2-40B4-BE49-F238E27FC236}">
                      <a16:creationId xmlns:a16="http://schemas.microsoft.com/office/drawing/2014/main" id="{FEE5DB22-112C-4FFA-B153-4F511E57F1F6}"/>
                    </a:ext>
                  </a:extLst>
                </p:cNvPr>
                <p:cNvSpPr/>
                <p:nvPr/>
              </p:nvSpPr>
              <p:spPr>
                <a:xfrm flipH="1">
                  <a:off x="3253798" y="2070463"/>
                  <a:ext cx="179126" cy="179126"/>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Right Triangle 37">
                  <a:extLst>
                    <a:ext uri="{FF2B5EF4-FFF2-40B4-BE49-F238E27FC236}">
                      <a16:creationId xmlns:a16="http://schemas.microsoft.com/office/drawing/2014/main" id="{0E92CD35-0C7F-4CF2-9137-D3B91510DDDB}"/>
                    </a:ext>
                  </a:extLst>
                </p:cNvPr>
                <p:cNvSpPr/>
                <p:nvPr/>
              </p:nvSpPr>
              <p:spPr>
                <a:xfrm>
                  <a:off x="5718572" y="2070463"/>
                  <a:ext cx="179126" cy="179126"/>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sp>
        <p:nvSpPr>
          <p:cNvPr id="14339" name="Rounded Rectangle 33">
            <a:extLst>
              <a:ext uri="{FF2B5EF4-FFF2-40B4-BE49-F238E27FC236}">
                <a16:creationId xmlns:a16="http://schemas.microsoft.com/office/drawing/2014/main" id="{BE3B0461-E4A1-412D-8D2D-31AFF42A5976}"/>
              </a:ext>
            </a:extLst>
          </p:cNvPr>
          <p:cNvSpPr/>
          <p:nvPr/>
        </p:nvSpPr>
        <p:spPr>
          <a:xfrm>
            <a:off x="6218514" y="2018077"/>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600" b="1" dirty="0"/>
              <a:t>€ 6-8 MILLION / YR</a:t>
            </a:r>
            <a:endParaRPr lang="en-US" sz="1600" kern="0" dirty="0"/>
          </a:p>
        </p:txBody>
      </p:sp>
      <p:grpSp>
        <p:nvGrpSpPr>
          <p:cNvPr id="89" name="Group 88">
            <a:extLst>
              <a:ext uri="{FF2B5EF4-FFF2-40B4-BE49-F238E27FC236}">
                <a16:creationId xmlns:a16="http://schemas.microsoft.com/office/drawing/2014/main" id="{0D0840B7-6196-44E7-8675-AE2065D59849}"/>
              </a:ext>
            </a:extLst>
          </p:cNvPr>
          <p:cNvGrpSpPr/>
          <p:nvPr/>
        </p:nvGrpSpPr>
        <p:grpSpPr>
          <a:xfrm>
            <a:off x="6359484" y="1873469"/>
            <a:ext cx="1851440" cy="359823"/>
            <a:chOff x="3253798" y="2070463"/>
            <a:chExt cx="2643900" cy="445714"/>
          </a:xfrm>
        </p:grpSpPr>
        <p:sp>
          <p:nvSpPr>
            <p:cNvPr id="90" name="Round Same Side Corner Rectangle 69">
              <a:extLst>
                <a:ext uri="{FF2B5EF4-FFF2-40B4-BE49-F238E27FC236}">
                  <a16:creationId xmlns:a16="http://schemas.microsoft.com/office/drawing/2014/main" id="{2C7D10B1-8CF0-4830-AF47-D562B776D0A2}"/>
                </a:ext>
              </a:extLst>
            </p:cNvPr>
            <p:cNvSpPr/>
            <p:nvPr/>
          </p:nvSpPr>
          <p:spPr>
            <a:xfrm>
              <a:off x="3432749" y="2070463"/>
              <a:ext cx="2286000" cy="445714"/>
            </a:xfrm>
            <a:prstGeom prst="round2SameRect">
              <a:avLst>
                <a:gd name="adj1" fmla="val 0"/>
                <a:gd name="adj2" fmla="val 1763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EXPECTED CASE</a:t>
              </a:r>
            </a:p>
          </p:txBody>
        </p:sp>
        <p:grpSp>
          <p:nvGrpSpPr>
            <p:cNvPr id="91" name="Group 90">
              <a:extLst>
                <a:ext uri="{FF2B5EF4-FFF2-40B4-BE49-F238E27FC236}">
                  <a16:creationId xmlns:a16="http://schemas.microsoft.com/office/drawing/2014/main" id="{38CF7FAB-D3B8-4816-94F2-C15A4EFB2CD5}"/>
                </a:ext>
              </a:extLst>
            </p:cNvPr>
            <p:cNvGrpSpPr/>
            <p:nvPr/>
          </p:nvGrpSpPr>
          <p:grpSpPr>
            <a:xfrm>
              <a:off x="3253798" y="2070463"/>
              <a:ext cx="2643900" cy="179126"/>
              <a:chOff x="3253798" y="2070463"/>
              <a:chExt cx="2643900" cy="179126"/>
            </a:xfrm>
          </p:grpSpPr>
          <p:sp>
            <p:nvSpPr>
              <p:cNvPr id="92" name="Right Triangle 91">
                <a:extLst>
                  <a:ext uri="{FF2B5EF4-FFF2-40B4-BE49-F238E27FC236}">
                    <a16:creationId xmlns:a16="http://schemas.microsoft.com/office/drawing/2014/main" id="{9FF0A548-D41C-42ED-A641-39462D6393D6}"/>
                  </a:ext>
                </a:extLst>
              </p:cNvPr>
              <p:cNvSpPr/>
              <p:nvPr/>
            </p:nvSpPr>
            <p:spPr>
              <a:xfrm flipH="1">
                <a:off x="3253798" y="2070463"/>
                <a:ext cx="179126" cy="17912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Right Triangle 92">
                <a:extLst>
                  <a:ext uri="{FF2B5EF4-FFF2-40B4-BE49-F238E27FC236}">
                    <a16:creationId xmlns:a16="http://schemas.microsoft.com/office/drawing/2014/main" id="{2ED508A0-3CA1-4DE9-97D6-036FEF8E9373}"/>
                  </a:ext>
                </a:extLst>
              </p:cNvPr>
              <p:cNvSpPr/>
              <p:nvPr/>
            </p:nvSpPr>
            <p:spPr>
              <a:xfrm>
                <a:off x="5718572" y="2070463"/>
                <a:ext cx="179126" cy="17912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4341" name="Rounded Rectangle 33">
            <a:extLst>
              <a:ext uri="{FF2B5EF4-FFF2-40B4-BE49-F238E27FC236}">
                <a16:creationId xmlns:a16="http://schemas.microsoft.com/office/drawing/2014/main" id="{95C5D71D-3ECF-4394-9C5E-CB9D14A6A591}"/>
              </a:ext>
            </a:extLst>
          </p:cNvPr>
          <p:cNvSpPr/>
          <p:nvPr/>
        </p:nvSpPr>
        <p:spPr>
          <a:xfrm>
            <a:off x="6218514" y="3468461"/>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€10-13 MILLION / YR</a:t>
            </a:r>
            <a:endParaRPr lang="en-US" sz="1400" kern="0" dirty="0"/>
          </a:p>
        </p:txBody>
      </p:sp>
      <p:grpSp>
        <p:nvGrpSpPr>
          <p:cNvPr id="14343" name="Group 14342">
            <a:extLst>
              <a:ext uri="{FF2B5EF4-FFF2-40B4-BE49-F238E27FC236}">
                <a16:creationId xmlns:a16="http://schemas.microsoft.com/office/drawing/2014/main" id="{682A583C-4315-475F-948C-D622A392AC0A}"/>
              </a:ext>
            </a:extLst>
          </p:cNvPr>
          <p:cNvGrpSpPr/>
          <p:nvPr/>
        </p:nvGrpSpPr>
        <p:grpSpPr>
          <a:xfrm>
            <a:off x="6359484" y="3323853"/>
            <a:ext cx="1851440" cy="359823"/>
            <a:chOff x="3253798" y="2070463"/>
            <a:chExt cx="2643900" cy="445714"/>
          </a:xfrm>
        </p:grpSpPr>
        <p:sp>
          <p:nvSpPr>
            <p:cNvPr id="101" name="Round Same Side Corner Rectangle 69">
              <a:extLst>
                <a:ext uri="{FF2B5EF4-FFF2-40B4-BE49-F238E27FC236}">
                  <a16:creationId xmlns:a16="http://schemas.microsoft.com/office/drawing/2014/main" id="{E5841733-BDD4-4CF2-BFE0-71DA0135A661}"/>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STRETCH CASE</a:t>
              </a:r>
            </a:p>
          </p:txBody>
        </p:sp>
        <p:grpSp>
          <p:nvGrpSpPr>
            <p:cNvPr id="102" name="Group 101">
              <a:extLst>
                <a:ext uri="{FF2B5EF4-FFF2-40B4-BE49-F238E27FC236}">
                  <a16:creationId xmlns:a16="http://schemas.microsoft.com/office/drawing/2014/main" id="{9B517BE6-AC95-4F3D-92FD-5A48C6A0B2B1}"/>
                </a:ext>
              </a:extLst>
            </p:cNvPr>
            <p:cNvGrpSpPr/>
            <p:nvPr/>
          </p:nvGrpSpPr>
          <p:grpSpPr>
            <a:xfrm>
              <a:off x="3253798" y="2070463"/>
              <a:ext cx="2643900" cy="179126"/>
              <a:chOff x="3253798" y="2070463"/>
              <a:chExt cx="2643900" cy="179126"/>
            </a:xfrm>
          </p:grpSpPr>
          <p:sp>
            <p:nvSpPr>
              <p:cNvPr id="103" name="Right Triangle 102">
                <a:extLst>
                  <a:ext uri="{FF2B5EF4-FFF2-40B4-BE49-F238E27FC236}">
                    <a16:creationId xmlns:a16="http://schemas.microsoft.com/office/drawing/2014/main" id="{D49D6065-3032-4274-B26F-A12262B518F2}"/>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Right Triangle 103">
                <a:extLst>
                  <a:ext uri="{FF2B5EF4-FFF2-40B4-BE49-F238E27FC236}">
                    <a16:creationId xmlns:a16="http://schemas.microsoft.com/office/drawing/2014/main" id="{5CDDCF42-B49A-4F88-9F31-563770A17804}"/>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extLst>
      <p:ext uri="{BB962C8B-B14F-4D97-AF65-F5344CB8AC3E}">
        <p14:creationId xmlns:p14="http://schemas.microsoft.com/office/powerpoint/2010/main" val="1305752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sp>
        <p:nvSpPr>
          <p:cNvPr id="7" name="Rectangle 6">
            <a:extLst>
              <a:ext uri="{FF2B5EF4-FFF2-40B4-BE49-F238E27FC236}">
                <a16:creationId xmlns:a16="http://schemas.microsoft.com/office/drawing/2014/main" id="{D6429C3F-EBEC-4845-83F7-CB9F11ABBF55}"/>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 name="TextBox 5">
            <a:extLst>
              <a:ext uri="{FF2B5EF4-FFF2-40B4-BE49-F238E27FC236}">
                <a16:creationId xmlns:a16="http://schemas.microsoft.com/office/drawing/2014/main" id="{49DC191D-6688-479F-B3F4-3BC89754D0CF}"/>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sp>
        <p:nvSpPr>
          <p:cNvPr id="9" name="TextBox 8">
            <a:extLst>
              <a:ext uri="{FF2B5EF4-FFF2-40B4-BE49-F238E27FC236}">
                <a16:creationId xmlns:a16="http://schemas.microsoft.com/office/drawing/2014/main" id="{C0CB59CC-EC1A-4DE6-92DB-1C4E0C009098}"/>
              </a:ext>
            </a:extLst>
          </p:cNvPr>
          <p:cNvSpPr txBox="1"/>
          <p:nvPr/>
        </p:nvSpPr>
        <p:spPr>
          <a:xfrm>
            <a:off x="317183" y="1364161"/>
            <a:ext cx="7239000" cy="1200329"/>
          </a:xfrm>
          <a:prstGeom prst="rect">
            <a:avLst/>
          </a:prstGeom>
          <a:noFill/>
        </p:spPr>
        <p:txBody>
          <a:bodyPr wrap="square" rtlCol="0">
            <a:spAutoFit/>
          </a:bodyPr>
          <a:lstStyle/>
          <a:p>
            <a:r>
              <a:rPr lang="en-US" b="1" dirty="0"/>
              <a:t>Maintenance:     BEST PRACTICES - What are we looking for?  </a:t>
            </a:r>
          </a:p>
          <a:p>
            <a:endParaRPr lang="en-US" b="1" dirty="0"/>
          </a:p>
          <a:p>
            <a:endParaRPr lang="en-US" b="1" dirty="0"/>
          </a:p>
          <a:p>
            <a:endParaRPr lang="en-US" b="1" dirty="0"/>
          </a:p>
        </p:txBody>
      </p:sp>
      <p:sp>
        <p:nvSpPr>
          <p:cNvPr id="10" name="Rectangle 2">
            <a:extLst>
              <a:ext uri="{FF2B5EF4-FFF2-40B4-BE49-F238E27FC236}">
                <a16:creationId xmlns:a16="http://schemas.microsoft.com/office/drawing/2014/main" id="{20590B76-5F00-4DA6-B61A-200E2EBDEB7B}"/>
              </a:ext>
            </a:extLst>
          </p:cNvPr>
          <p:cNvSpPr>
            <a:spLocks noChangeArrowheads="1"/>
          </p:cNvSpPr>
          <p:nvPr/>
        </p:nvSpPr>
        <p:spPr bwMode="auto">
          <a:xfrm>
            <a:off x="736778" y="2636090"/>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Initiation</a:t>
            </a:r>
          </a:p>
          <a:p>
            <a:pPr algn="ctr" defTabSz="912813"/>
            <a:r>
              <a:rPr lang="en-US" altLang="ko-KR" sz="1200" dirty="0">
                <a:latin typeface="Calibri" pitchFamily="34" charset="0"/>
                <a:ea typeface="Batang" pitchFamily="18" charset="-127"/>
                <a:cs typeface="Times New Roman" pitchFamily="18" charset="0"/>
              </a:rPr>
              <a:t>Create Valuable Work</a:t>
            </a:r>
          </a:p>
        </p:txBody>
      </p:sp>
      <p:sp>
        <p:nvSpPr>
          <p:cNvPr id="11" name="Rectangle 3">
            <a:extLst>
              <a:ext uri="{FF2B5EF4-FFF2-40B4-BE49-F238E27FC236}">
                <a16:creationId xmlns:a16="http://schemas.microsoft.com/office/drawing/2014/main" id="{78894B9A-AE3B-411E-ABC8-2FA09287C5E2}"/>
              </a:ext>
            </a:extLst>
          </p:cNvPr>
          <p:cNvSpPr>
            <a:spLocks noChangeArrowheads="1"/>
          </p:cNvSpPr>
          <p:nvPr/>
        </p:nvSpPr>
        <p:spPr bwMode="auto">
          <a:xfrm>
            <a:off x="612457" y="2564311"/>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12" name="TextBox 11">
            <a:extLst>
              <a:ext uri="{FF2B5EF4-FFF2-40B4-BE49-F238E27FC236}">
                <a16:creationId xmlns:a16="http://schemas.microsoft.com/office/drawing/2014/main" id="{9E7C2D52-85C8-487E-B643-1C5CC44F9BF9}"/>
              </a:ext>
            </a:extLst>
          </p:cNvPr>
          <p:cNvSpPr txBox="1"/>
          <p:nvPr/>
        </p:nvSpPr>
        <p:spPr>
          <a:xfrm>
            <a:off x="393383" y="1821361"/>
            <a:ext cx="8001000" cy="523220"/>
          </a:xfrm>
          <a:prstGeom prst="rect">
            <a:avLst/>
          </a:prstGeom>
          <a:noFill/>
        </p:spPr>
        <p:txBody>
          <a:bodyPr wrap="square" rtlCol="0">
            <a:spAutoFit/>
          </a:bodyPr>
          <a:lstStyle/>
          <a:p>
            <a:r>
              <a:rPr lang="en-US" sz="1400" dirty="0"/>
              <a:t>Maintenance like a project is best planned and front end loaded – Emergency Work costs 3X Planned Work</a:t>
            </a:r>
          </a:p>
          <a:p>
            <a:r>
              <a:rPr lang="en-US" sz="1400" i="1" dirty="0"/>
              <a:t>A good maintenance work process is designed like a series of gates to ensure excessive cost is minimized.</a:t>
            </a:r>
          </a:p>
        </p:txBody>
      </p:sp>
      <p:sp>
        <p:nvSpPr>
          <p:cNvPr id="13" name="Rectangle 2">
            <a:extLst>
              <a:ext uri="{FF2B5EF4-FFF2-40B4-BE49-F238E27FC236}">
                <a16:creationId xmlns:a16="http://schemas.microsoft.com/office/drawing/2014/main" id="{91A29446-B7AD-4337-89B9-506173CA7D8F}"/>
              </a:ext>
            </a:extLst>
          </p:cNvPr>
          <p:cNvSpPr>
            <a:spLocks noChangeArrowheads="1"/>
          </p:cNvSpPr>
          <p:nvPr/>
        </p:nvSpPr>
        <p:spPr bwMode="auto">
          <a:xfrm>
            <a:off x="698183" y="3798096"/>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Planning / Scheduling</a:t>
            </a:r>
          </a:p>
        </p:txBody>
      </p:sp>
      <p:sp>
        <p:nvSpPr>
          <p:cNvPr id="14" name="Rectangle 2">
            <a:extLst>
              <a:ext uri="{FF2B5EF4-FFF2-40B4-BE49-F238E27FC236}">
                <a16:creationId xmlns:a16="http://schemas.microsoft.com/office/drawing/2014/main" id="{AF5849C6-6B2C-47AA-BA09-9A0AA15A3FD2}"/>
              </a:ext>
            </a:extLst>
          </p:cNvPr>
          <p:cNvSpPr>
            <a:spLocks noChangeArrowheads="1"/>
          </p:cNvSpPr>
          <p:nvPr/>
        </p:nvSpPr>
        <p:spPr bwMode="auto">
          <a:xfrm>
            <a:off x="676341" y="4853182"/>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Execution</a:t>
            </a:r>
          </a:p>
        </p:txBody>
      </p:sp>
      <p:sp>
        <p:nvSpPr>
          <p:cNvPr id="15" name="Rectangle 2">
            <a:extLst>
              <a:ext uri="{FF2B5EF4-FFF2-40B4-BE49-F238E27FC236}">
                <a16:creationId xmlns:a16="http://schemas.microsoft.com/office/drawing/2014/main" id="{883B6A53-BF09-44D7-95BD-E95AFA9D0263}"/>
              </a:ext>
            </a:extLst>
          </p:cNvPr>
          <p:cNvSpPr>
            <a:spLocks noChangeArrowheads="1"/>
          </p:cNvSpPr>
          <p:nvPr/>
        </p:nvSpPr>
        <p:spPr bwMode="auto">
          <a:xfrm>
            <a:off x="633480" y="5827649"/>
            <a:ext cx="1243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Improvement Cycle (Reliability Analysis)</a:t>
            </a:r>
          </a:p>
        </p:txBody>
      </p:sp>
      <p:sp>
        <p:nvSpPr>
          <p:cNvPr id="16" name="Rectangle 3">
            <a:extLst>
              <a:ext uri="{FF2B5EF4-FFF2-40B4-BE49-F238E27FC236}">
                <a16:creationId xmlns:a16="http://schemas.microsoft.com/office/drawing/2014/main" id="{0CE5C2CA-6674-49CB-B483-7F6CE953B6B3}"/>
              </a:ext>
            </a:extLst>
          </p:cNvPr>
          <p:cNvSpPr>
            <a:spLocks noChangeArrowheads="1"/>
          </p:cNvSpPr>
          <p:nvPr/>
        </p:nvSpPr>
        <p:spPr bwMode="auto">
          <a:xfrm>
            <a:off x="621983" y="3622270"/>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17" name="Rectangle 3">
            <a:extLst>
              <a:ext uri="{FF2B5EF4-FFF2-40B4-BE49-F238E27FC236}">
                <a16:creationId xmlns:a16="http://schemas.microsoft.com/office/drawing/2014/main" id="{146884B9-8504-4E47-8D8B-EE2CAFE50F07}"/>
              </a:ext>
            </a:extLst>
          </p:cNvPr>
          <p:cNvSpPr>
            <a:spLocks noChangeArrowheads="1"/>
          </p:cNvSpPr>
          <p:nvPr/>
        </p:nvSpPr>
        <p:spPr bwMode="auto">
          <a:xfrm>
            <a:off x="621983" y="4689070"/>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18" name="Rectangle 3">
            <a:extLst>
              <a:ext uri="{FF2B5EF4-FFF2-40B4-BE49-F238E27FC236}">
                <a16:creationId xmlns:a16="http://schemas.microsoft.com/office/drawing/2014/main" id="{2F4A824E-B079-45A9-AC71-F3F73032DA0E}"/>
              </a:ext>
            </a:extLst>
          </p:cNvPr>
          <p:cNvSpPr>
            <a:spLocks noChangeArrowheads="1"/>
          </p:cNvSpPr>
          <p:nvPr/>
        </p:nvSpPr>
        <p:spPr bwMode="auto">
          <a:xfrm>
            <a:off x="621983" y="5755870"/>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19" name="Down Arrow 61">
            <a:extLst>
              <a:ext uri="{FF2B5EF4-FFF2-40B4-BE49-F238E27FC236}">
                <a16:creationId xmlns:a16="http://schemas.microsoft.com/office/drawing/2014/main" id="{886DE8F5-6149-4D45-8B97-554F091BADAD}"/>
              </a:ext>
            </a:extLst>
          </p:cNvPr>
          <p:cNvSpPr/>
          <p:nvPr/>
        </p:nvSpPr>
        <p:spPr>
          <a:xfrm>
            <a:off x="926783" y="3407913"/>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0" name="Down Arrow 62">
            <a:extLst>
              <a:ext uri="{FF2B5EF4-FFF2-40B4-BE49-F238E27FC236}">
                <a16:creationId xmlns:a16="http://schemas.microsoft.com/office/drawing/2014/main" id="{E78B31CF-FFCF-4369-AE9E-7A1022892544}"/>
              </a:ext>
            </a:extLst>
          </p:cNvPr>
          <p:cNvSpPr/>
          <p:nvPr/>
        </p:nvSpPr>
        <p:spPr>
          <a:xfrm>
            <a:off x="926783" y="4465872"/>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Down Arrow 63">
            <a:extLst>
              <a:ext uri="{FF2B5EF4-FFF2-40B4-BE49-F238E27FC236}">
                <a16:creationId xmlns:a16="http://schemas.microsoft.com/office/drawing/2014/main" id="{90338F31-A70E-4144-A89E-FB860BBDA03A}"/>
              </a:ext>
            </a:extLst>
          </p:cNvPr>
          <p:cNvSpPr/>
          <p:nvPr/>
        </p:nvSpPr>
        <p:spPr>
          <a:xfrm>
            <a:off x="926783" y="5532672"/>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TextBox 21">
            <a:extLst>
              <a:ext uri="{FF2B5EF4-FFF2-40B4-BE49-F238E27FC236}">
                <a16:creationId xmlns:a16="http://schemas.microsoft.com/office/drawing/2014/main" id="{21502B68-ECFA-4002-A084-A3C84F668EF1}"/>
              </a:ext>
            </a:extLst>
          </p:cNvPr>
          <p:cNvSpPr txBox="1"/>
          <p:nvPr/>
        </p:nvSpPr>
        <p:spPr>
          <a:xfrm>
            <a:off x="2450783" y="2507161"/>
            <a:ext cx="1562100" cy="1169551"/>
          </a:xfrm>
          <a:prstGeom prst="rect">
            <a:avLst/>
          </a:prstGeom>
          <a:noFill/>
        </p:spPr>
        <p:txBody>
          <a:bodyPr wrap="square" rtlCol="0">
            <a:spAutoFit/>
          </a:bodyPr>
          <a:lstStyle/>
          <a:p>
            <a:r>
              <a:rPr lang="en-US" sz="1000" dirty="0"/>
              <a:t>Example:</a:t>
            </a:r>
          </a:p>
          <a:p>
            <a:r>
              <a:rPr lang="en-US" sz="1000" dirty="0"/>
              <a:t>Broken Equipment identified</a:t>
            </a:r>
          </a:p>
          <a:p>
            <a:endParaRPr lang="en-US" sz="1000" dirty="0"/>
          </a:p>
          <a:p>
            <a:r>
              <a:rPr lang="en-US" sz="1000" dirty="0"/>
              <a:t>Does this really need to be fixed?  Can the operator fix it themselves?</a:t>
            </a:r>
          </a:p>
        </p:txBody>
      </p:sp>
      <p:sp>
        <p:nvSpPr>
          <p:cNvPr id="23" name="TextBox 22">
            <a:extLst>
              <a:ext uri="{FF2B5EF4-FFF2-40B4-BE49-F238E27FC236}">
                <a16:creationId xmlns:a16="http://schemas.microsoft.com/office/drawing/2014/main" id="{6DF4B046-2EDF-4ABF-96AE-474F679BB164}"/>
              </a:ext>
            </a:extLst>
          </p:cNvPr>
          <p:cNvSpPr txBox="1"/>
          <p:nvPr/>
        </p:nvSpPr>
        <p:spPr>
          <a:xfrm>
            <a:off x="2450783" y="3726361"/>
            <a:ext cx="1485900" cy="861774"/>
          </a:xfrm>
          <a:prstGeom prst="rect">
            <a:avLst/>
          </a:prstGeom>
          <a:noFill/>
        </p:spPr>
        <p:txBody>
          <a:bodyPr wrap="square" rtlCol="0">
            <a:spAutoFit/>
          </a:bodyPr>
          <a:lstStyle/>
          <a:p>
            <a:r>
              <a:rPr lang="en-US" sz="1000" dirty="0"/>
              <a:t>Where does the work request fall into the set of priorities – How long will it take to fix?  What material is needed?</a:t>
            </a:r>
          </a:p>
        </p:txBody>
      </p:sp>
      <p:sp>
        <p:nvSpPr>
          <p:cNvPr id="25" name="TextBox 24">
            <a:extLst>
              <a:ext uri="{FF2B5EF4-FFF2-40B4-BE49-F238E27FC236}">
                <a16:creationId xmlns:a16="http://schemas.microsoft.com/office/drawing/2014/main" id="{C1E77BD3-15E1-4ACF-9B83-3DAC398D7576}"/>
              </a:ext>
            </a:extLst>
          </p:cNvPr>
          <p:cNvSpPr txBox="1"/>
          <p:nvPr/>
        </p:nvSpPr>
        <p:spPr>
          <a:xfrm>
            <a:off x="2450783" y="4793161"/>
            <a:ext cx="1066800" cy="553998"/>
          </a:xfrm>
          <a:prstGeom prst="rect">
            <a:avLst/>
          </a:prstGeom>
          <a:noFill/>
        </p:spPr>
        <p:txBody>
          <a:bodyPr wrap="square" rtlCol="0">
            <a:spAutoFit/>
          </a:bodyPr>
          <a:lstStyle/>
          <a:p>
            <a:r>
              <a:rPr lang="en-US" sz="1000" dirty="0"/>
              <a:t>What exactly was done? Is this a repeat failure?</a:t>
            </a:r>
          </a:p>
        </p:txBody>
      </p:sp>
      <p:sp>
        <p:nvSpPr>
          <p:cNvPr id="26" name="TextBox 25">
            <a:extLst>
              <a:ext uri="{FF2B5EF4-FFF2-40B4-BE49-F238E27FC236}">
                <a16:creationId xmlns:a16="http://schemas.microsoft.com/office/drawing/2014/main" id="{84EAD6EC-1F5C-4005-92C5-3D0A3F7DBB95}"/>
              </a:ext>
            </a:extLst>
          </p:cNvPr>
          <p:cNvSpPr txBox="1"/>
          <p:nvPr/>
        </p:nvSpPr>
        <p:spPr>
          <a:xfrm>
            <a:off x="2450783" y="5936161"/>
            <a:ext cx="1295400" cy="553998"/>
          </a:xfrm>
          <a:prstGeom prst="rect">
            <a:avLst/>
          </a:prstGeom>
          <a:noFill/>
        </p:spPr>
        <p:txBody>
          <a:bodyPr wrap="square" rtlCol="0">
            <a:spAutoFit/>
          </a:bodyPr>
          <a:lstStyle/>
          <a:p>
            <a:r>
              <a:rPr lang="en-US" sz="1000" dirty="0"/>
              <a:t>What can be done to prevent this in the future?</a:t>
            </a:r>
          </a:p>
        </p:txBody>
      </p:sp>
      <p:sp>
        <p:nvSpPr>
          <p:cNvPr id="27" name="TextBox 26">
            <a:extLst>
              <a:ext uri="{FF2B5EF4-FFF2-40B4-BE49-F238E27FC236}">
                <a16:creationId xmlns:a16="http://schemas.microsoft.com/office/drawing/2014/main" id="{44A347D5-3658-46A7-9918-3683F005F12D}"/>
              </a:ext>
            </a:extLst>
          </p:cNvPr>
          <p:cNvSpPr txBox="1"/>
          <p:nvPr/>
        </p:nvSpPr>
        <p:spPr>
          <a:xfrm>
            <a:off x="4279583" y="2458762"/>
            <a:ext cx="4286250" cy="276999"/>
          </a:xfrm>
          <a:prstGeom prst="rect">
            <a:avLst/>
          </a:prstGeom>
          <a:noFill/>
        </p:spPr>
        <p:txBody>
          <a:bodyPr wrap="square" rtlCol="0">
            <a:spAutoFit/>
          </a:bodyPr>
          <a:lstStyle/>
          <a:p>
            <a:r>
              <a:rPr lang="en-US" sz="1200" b="1" dirty="0"/>
              <a:t>Typical Indicators of Opportunity</a:t>
            </a:r>
          </a:p>
        </p:txBody>
      </p:sp>
      <p:sp>
        <p:nvSpPr>
          <p:cNvPr id="28" name="TextBox 27">
            <a:extLst>
              <a:ext uri="{FF2B5EF4-FFF2-40B4-BE49-F238E27FC236}">
                <a16:creationId xmlns:a16="http://schemas.microsoft.com/office/drawing/2014/main" id="{9637277E-7018-47AB-9718-9DA1834ADA33}"/>
              </a:ext>
            </a:extLst>
          </p:cNvPr>
          <p:cNvSpPr txBox="1"/>
          <p:nvPr/>
        </p:nvSpPr>
        <p:spPr>
          <a:xfrm>
            <a:off x="4279583" y="2788490"/>
            <a:ext cx="3390900" cy="3785652"/>
          </a:xfrm>
          <a:prstGeom prst="rect">
            <a:avLst/>
          </a:prstGeom>
          <a:noFill/>
        </p:spPr>
        <p:txBody>
          <a:bodyPr wrap="square" rtlCol="0">
            <a:spAutoFit/>
          </a:bodyPr>
          <a:lstStyle/>
          <a:p>
            <a:pPr marL="285750" indent="-285750">
              <a:buFont typeface="Arial" pitchFamily="34" charset="0"/>
              <a:buChar char="•"/>
            </a:pPr>
            <a:r>
              <a:rPr lang="en-US" sz="1200" dirty="0"/>
              <a:t>Poorly written work request – result in wasted time understanding problem – “fix pump”</a:t>
            </a:r>
          </a:p>
          <a:p>
            <a:pPr marL="285750" indent="-285750">
              <a:buFont typeface="Arial" pitchFamily="34" charset="0"/>
              <a:buChar char="•"/>
            </a:pPr>
            <a:r>
              <a:rPr lang="en-US" sz="1200" dirty="0"/>
              <a:t>Too many simple work requests that could have been done by operator – “replace bulb”</a:t>
            </a:r>
          </a:p>
          <a:p>
            <a:pPr marL="285750" indent="-285750">
              <a:buFont typeface="Arial" pitchFamily="34" charset="0"/>
              <a:buChar char="•"/>
            </a:pPr>
            <a:endParaRPr lang="en-US" sz="1200" dirty="0"/>
          </a:p>
          <a:p>
            <a:pPr marL="285750" indent="-285750">
              <a:buFont typeface="Arial" pitchFamily="34" charset="0"/>
              <a:buChar char="•"/>
            </a:pPr>
            <a:r>
              <a:rPr lang="en-US" sz="1200" dirty="0"/>
              <a:t>No plans for routine work – results in parts being expedited, equipment not being ready, etc.  - Have to staff for unexpected if no plan</a:t>
            </a:r>
          </a:p>
          <a:p>
            <a:pPr marL="285750" indent="-285750">
              <a:buFont typeface="Arial" pitchFamily="34" charset="0"/>
              <a:buChar char="•"/>
            </a:pPr>
            <a:endParaRPr lang="en-US" sz="1200" dirty="0"/>
          </a:p>
          <a:p>
            <a:pPr marL="285750" indent="-285750">
              <a:buFont typeface="Arial" pitchFamily="34" charset="0"/>
              <a:buChar char="•"/>
            </a:pPr>
            <a:r>
              <a:rPr lang="en-US" sz="1200" dirty="0"/>
              <a:t>Evidence of repeat failures</a:t>
            </a:r>
          </a:p>
          <a:p>
            <a:pPr marL="285750" indent="-285750">
              <a:buFont typeface="Arial" pitchFamily="34" charset="0"/>
              <a:buChar char="•"/>
            </a:pPr>
            <a:r>
              <a:rPr lang="en-US" sz="1200" dirty="0"/>
              <a:t>Little close of work and documentation of what was done in order to improve analysis</a:t>
            </a:r>
          </a:p>
          <a:p>
            <a:pPr marL="285750" indent="-285750">
              <a:buFont typeface="Arial" pitchFamily="34" charset="0"/>
              <a:buChar char="•"/>
            </a:pPr>
            <a:endParaRPr lang="en-US" sz="1200" dirty="0"/>
          </a:p>
          <a:p>
            <a:pPr marL="285750" indent="-285750">
              <a:buFont typeface="Arial" pitchFamily="34" charset="0"/>
              <a:buChar char="•"/>
            </a:pPr>
            <a:r>
              <a:rPr lang="en-US" sz="1200" dirty="0"/>
              <a:t>Data being collected but little analysis for Mean time between Repairs / Failures (MTBR / MTBF) </a:t>
            </a:r>
          </a:p>
          <a:p>
            <a:pPr marL="285750" indent="-285750">
              <a:buFont typeface="Arial" pitchFamily="34" charset="0"/>
              <a:buChar char="•"/>
            </a:pPr>
            <a:r>
              <a:rPr lang="en-US" sz="1200" dirty="0"/>
              <a:t>Reliability engineers being utilized day to day as opposed to develop proactive equipment strategies</a:t>
            </a:r>
          </a:p>
          <a:p>
            <a:pPr marL="285750" indent="-285750">
              <a:buFont typeface="Arial" pitchFamily="34" charset="0"/>
              <a:buChar char="•"/>
            </a:pPr>
            <a:endParaRPr lang="en-US" sz="1200" dirty="0"/>
          </a:p>
        </p:txBody>
      </p:sp>
      <p:sp>
        <p:nvSpPr>
          <p:cNvPr id="29" name="Right Brace 28">
            <a:extLst>
              <a:ext uri="{FF2B5EF4-FFF2-40B4-BE49-F238E27FC236}">
                <a16:creationId xmlns:a16="http://schemas.microsoft.com/office/drawing/2014/main" id="{00D1BD9A-C4F2-4FA7-9273-208FE5B490C6}"/>
              </a:ext>
            </a:extLst>
          </p:cNvPr>
          <p:cNvSpPr/>
          <p:nvPr/>
        </p:nvSpPr>
        <p:spPr>
          <a:xfrm>
            <a:off x="7479983" y="2564311"/>
            <a:ext cx="419100" cy="4057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7426426F-D642-4707-B066-A98BA74A1210}"/>
              </a:ext>
            </a:extLst>
          </p:cNvPr>
          <p:cNvSpPr txBox="1"/>
          <p:nvPr/>
        </p:nvSpPr>
        <p:spPr>
          <a:xfrm>
            <a:off x="8167272" y="2888161"/>
            <a:ext cx="338554" cy="3546817"/>
          </a:xfrm>
          <a:prstGeom prst="rect">
            <a:avLst/>
          </a:prstGeom>
          <a:noFill/>
        </p:spPr>
        <p:txBody>
          <a:bodyPr vert="vert" wrap="square" rtlCol="0">
            <a:spAutoFit/>
          </a:bodyPr>
          <a:lstStyle/>
          <a:p>
            <a:pPr algn="ctr"/>
            <a:r>
              <a:rPr lang="en-US" sz="1000" dirty="0"/>
              <a:t>Examples of Non-Value Adding Work</a:t>
            </a:r>
          </a:p>
        </p:txBody>
      </p:sp>
      <p:cxnSp>
        <p:nvCxnSpPr>
          <p:cNvPr id="31" name="Elbow Connector 72">
            <a:extLst>
              <a:ext uri="{FF2B5EF4-FFF2-40B4-BE49-F238E27FC236}">
                <a16:creationId xmlns:a16="http://schemas.microsoft.com/office/drawing/2014/main" id="{588A4020-F8E8-4D77-9387-73F8C03DF2F1}"/>
              </a:ext>
            </a:extLst>
          </p:cNvPr>
          <p:cNvCxnSpPr>
            <a:stCxn id="18" idx="3"/>
            <a:endCxn id="11" idx="3"/>
          </p:cNvCxnSpPr>
          <p:nvPr/>
        </p:nvCxnSpPr>
        <p:spPr>
          <a:xfrm flipH="1" flipV="1">
            <a:off x="1854652" y="2959257"/>
            <a:ext cx="9526" cy="3191559"/>
          </a:xfrm>
          <a:prstGeom prst="bentConnector3">
            <a:avLst>
              <a:gd name="adj1" fmla="val -3962377"/>
            </a:avLst>
          </a:prstGeom>
          <a:ln w="66675">
            <a:solidFill>
              <a:srgbClr val="FF0000">
                <a:alpha val="48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picture containing table&#10;&#10;Description automatically generated">
            <a:extLst>
              <a:ext uri="{FF2B5EF4-FFF2-40B4-BE49-F238E27FC236}">
                <a16:creationId xmlns:a16="http://schemas.microsoft.com/office/drawing/2014/main" id="{0C1310A2-A33A-4984-83FD-0E2F47B59B4D}"/>
              </a:ext>
            </a:extLst>
          </p:cNvPr>
          <p:cNvPicPr>
            <a:picLocks noChangeAspect="1"/>
          </p:cNvPicPr>
          <p:nvPr/>
        </p:nvPicPr>
        <p:blipFill>
          <a:blip r:embed="rId4"/>
          <a:stretch>
            <a:fillRect/>
          </a:stretch>
        </p:blipFill>
        <p:spPr>
          <a:xfrm>
            <a:off x="331470" y="114634"/>
            <a:ext cx="2084070" cy="426287"/>
          </a:xfrm>
          <a:prstGeom prst="rect">
            <a:avLst/>
          </a:prstGeom>
        </p:spPr>
      </p:pic>
    </p:spTree>
    <p:extLst>
      <p:ext uri="{BB962C8B-B14F-4D97-AF65-F5344CB8AC3E}">
        <p14:creationId xmlns:p14="http://schemas.microsoft.com/office/powerpoint/2010/main" val="277302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381000"/>
            <a:ext cx="9144000" cy="6464294"/>
          </a:xfrm>
          <a:prstGeom prst="rect">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385000836"/>
              </p:ext>
            </p:extLst>
          </p:nvPr>
        </p:nvGraphicFramePr>
        <p:xfrm>
          <a:off x="228599" y="1278272"/>
          <a:ext cx="8762999" cy="5379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200399">
                  <a:extLst>
                    <a:ext uri="{9D8B030D-6E8A-4147-A177-3AD203B41FA5}">
                      <a16:colId xmlns:a16="http://schemas.microsoft.com/office/drawing/2014/main" val="20002"/>
                    </a:ext>
                  </a:extLst>
                </a:gridCol>
              </a:tblGrid>
              <a:tr h="370840">
                <a:tc>
                  <a:txBody>
                    <a:bodyPr/>
                    <a:lstStyle/>
                    <a:p>
                      <a:r>
                        <a:rPr lang="en-US" sz="1200" dirty="0"/>
                        <a:t>MAINTENANCE WORKFLOW</a:t>
                      </a:r>
                    </a:p>
                  </a:txBody>
                  <a:tcPr/>
                </a:tc>
                <a:tc>
                  <a:txBody>
                    <a:bodyPr/>
                    <a:lstStyle/>
                    <a:p>
                      <a:r>
                        <a:rPr lang="en-US" sz="1200" dirty="0"/>
                        <a:t>Observations</a:t>
                      </a:r>
                    </a:p>
                  </a:txBody>
                  <a:tcPr/>
                </a:tc>
                <a:tc>
                  <a:txBody>
                    <a:bodyPr/>
                    <a:lstStyle/>
                    <a:p>
                      <a:r>
                        <a:rPr lang="en-US" sz="1200" dirty="0"/>
                        <a:t>BIC</a:t>
                      </a:r>
                      <a:r>
                        <a:rPr lang="en-US" sz="1200" baseline="0" dirty="0"/>
                        <a:t> Expectations</a:t>
                      </a:r>
                      <a:endParaRPr lang="en-US" sz="1200" dirty="0"/>
                    </a:p>
                  </a:txBody>
                  <a:tcPr/>
                </a:tc>
                <a:extLst>
                  <a:ext uri="{0D108BD9-81ED-4DB2-BD59-A6C34878D82A}">
                    <a16:rowId xmlns:a16="http://schemas.microsoft.com/office/drawing/2014/main" val="10000"/>
                  </a:ext>
                </a:extLst>
              </a:tr>
              <a:tr h="153670">
                <a:tc>
                  <a:txBody>
                    <a:bodyPr/>
                    <a:lstStyle/>
                    <a:p>
                      <a:r>
                        <a:rPr lang="en-US" sz="1200" b="1" dirty="0"/>
                        <a:t>WORK INITIATION</a:t>
                      </a:r>
                    </a:p>
                  </a:txBody>
                  <a:tcPr/>
                </a:tc>
                <a:tc>
                  <a:txBody>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US" sz="1200" dirty="0"/>
                        <a:t>Work orders are created by MTC, in general are not adequate to communicate what needs to be done or what was done.    </a:t>
                      </a:r>
                      <a:r>
                        <a:rPr lang="en-US" sz="1200" dirty="0">
                          <a:solidFill>
                            <a:prstClr val="black"/>
                          </a:solidFill>
                        </a:rPr>
                        <a:t>Production should own the SAP workorder quality and completeness better, too much time is spend by maintenance on “knowing the issues”.</a:t>
                      </a:r>
                    </a:p>
                  </a:txBody>
                  <a:tcPr/>
                </a:tc>
                <a:tc>
                  <a:txBody>
                    <a:bodyPr/>
                    <a:lstStyle/>
                    <a:p>
                      <a:r>
                        <a:rPr lang="en-US" sz="1200" dirty="0"/>
                        <a:t>Work orders are created by operations and are</a:t>
                      </a:r>
                      <a:r>
                        <a:rPr lang="en-US" sz="1200" baseline="0" dirty="0"/>
                        <a:t> screened for value</a:t>
                      </a:r>
                    </a:p>
                    <a:p>
                      <a:r>
                        <a:rPr lang="en-US" sz="1200" baseline="0" dirty="0"/>
                        <a:t>PMs are consistently evaluated for value and approval process is in place to create new PMs</a:t>
                      </a:r>
                      <a:endParaRPr lang="en-US" sz="1200" dirty="0"/>
                    </a:p>
                  </a:txBody>
                  <a:tcPr/>
                </a:tc>
                <a:extLst>
                  <a:ext uri="{0D108BD9-81ED-4DB2-BD59-A6C34878D82A}">
                    <a16:rowId xmlns:a16="http://schemas.microsoft.com/office/drawing/2014/main" val="10001"/>
                  </a:ext>
                </a:extLst>
              </a:tr>
              <a:tr h="370840">
                <a:tc>
                  <a:txBody>
                    <a:bodyPr/>
                    <a:lstStyle/>
                    <a:p>
                      <a:r>
                        <a:rPr lang="en-US" sz="1200" b="1" dirty="0"/>
                        <a:t>PLANNING</a:t>
                      </a:r>
                    </a:p>
                  </a:txBody>
                  <a:tcPr/>
                </a:tc>
                <a:tc>
                  <a:txBody>
                    <a:bodyPr/>
                    <a:lstStyle/>
                    <a:p>
                      <a:pPr>
                        <a:buFont typeface="Arial" panose="020B0604020202020204" pitchFamily="34" charset="0"/>
                        <a:buNone/>
                      </a:pPr>
                      <a:r>
                        <a:rPr lang="en-US" sz="1200" dirty="0">
                          <a:solidFill>
                            <a:prstClr val="black"/>
                          </a:solidFill>
                        </a:rPr>
                        <a:t>No planning, scheduling and work preparation processes is in place.</a:t>
                      </a:r>
                    </a:p>
                    <a:p>
                      <a:pPr marL="0" lvl="1" indent="0">
                        <a:spcAft>
                          <a:spcPts val="600"/>
                        </a:spcAft>
                      </a:pPr>
                      <a:endParaRPr lang="en-US" sz="1200" dirty="0"/>
                    </a:p>
                  </a:txBody>
                  <a:tcPr/>
                </a:tc>
                <a:tc>
                  <a:txBody>
                    <a:bodyPr/>
                    <a:lstStyle/>
                    <a:p>
                      <a:r>
                        <a:rPr lang="en-US" sz="1200" dirty="0"/>
                        <a:t>Planning is done for all jobs and services, materials and labor is identified</a:t>
                      </a:r>
                    </a:p>
                  </a:txBody>
                  <a:tcPr/>
                </a:tc>
                <a:extLst>
                  <a:ext uri="{0D108BD9-81ED-4DB2-BD59-A6C34878D82A}">
                    <a16:rowId xmlns:a16="http://schemas.microsoft.com/office/drawing/2014/main" val="10002"/>
                  </a:ext>
                </a:extLst>
              </a:tr>
              <a:tr h="370840">
                <a:tc>
                  <a:txBody>
                    <a:bodyPr/>
                    <a:lstStyle/>
                    <a:p>
                      <a:r>
                        <a:rPr lang="en-US" sz="1200" b="1" dirty="0"/>
                        <a:t>SCHEDULING</a:t>
                      </a:r>
                    </a:p>
                  </a:txBody>
                  <a:tcPr/>
                </a:tc>
                <a:tc>
                  <a:txBody>
                    <a:bodyPr/>
                    <a:lstStyle/>
                    <a:p>
                      <a:pPr marL="0" lvl="1" indent="0">
                        <a:spcAft>
                          <a:spcPts val="600"/>
                        </a:spcAft>
                      </a:pPr>
                      <a:r>
                        <a:rPr lang="en-US" sz="1200" dirty="0"/>
                        <a:t>Currently no scheduling – Resources should be scheduled 100% even on shift – Emergencies or Break ins are tracked.</a:t>
                      </a:r>
                    </a:p>
                  </a:txBody>
                  <a:tcPr/>
                </a:tc>
                <a:tc>
                  <a:txBody>
                    <a:bodyPr/>
                    <a:lstStyle/>
                    <a:p>
                      <a:r>
                        <a:rPr lang="en-US" sz="1200" dirty="0"/>
                        <a:t>All jobs are scheduled using an</a:t>
                      </a:r>
                      <a:r>
                        <a:rPr lang="en-US" sz="1200" baseline="0" dirty="0"/>
                        <a:t> efficient, easy to read tool and only planned jobs are scheduled</a:t>
                      </a:r>
                      <a:endParaRPr lang="en-US" sz="1200" dirty="0"/>
                    </a:p>
                  </a:txBody>
                  <a:tcPr/>
                </a:tc>
                <a:extLst>
                  <a:ext uri="{0D108BD9-81ED-4DB2-BD59-A6C34878D82A}">
                    <a16:rowId xmlns:a16="http://schemas.microsoft.com/office/drawing/2014/main" val="10003"/>
                  </a:ext>
                </a:extLst>
              </a:tr>
              <a:tr h="370840">
                <a:tc>
                  <a:txBody>
                    <a:bodyPr/>
                    <a:lstStyle/>
                    <a:p>
                      <a:r>
                        <a:rPr lang="en-US" sz="1200" b="1" dirty="0"/>
                        <a:t>EXECUTION</a:t>
                      </a:r>
                    </a:p>
                  </a:txBody>
                  <a:tcPr/>
                </a:tc>
                <a:tc>
                  <a:txBody>
                    <a:bodyPr/>
                    <a:lstStyle/>
                    <a:p>
                      <a:pPr marL="0" lvl="1" indent="0">
                        <a:spcAft>
                          <a:spcPts val="600"/>
                        </a:spcAft>
                      </a:pPr>
                      <a:r>
                        <a:rPr lang="en-US" sz="1200" dirty="0"/>
                        <a:t>Craft appear relatively capable but the team has been shrinking and non-maintenance responsibilities growing.  There are opportunities to substantially improve maintenance and increase wrench time but they will come when operations and maintenance work out clearer responsibilities between them.  Shift craft seem to used as Operations “gopher” as opposed to being 100% scheduled on maintenance activities.</a:t>
                      </a:r>
                      <a:endParaRPr lang="en-US" sz="1200" baseline="0" dirty="0"/>
                    </a:p>
                    <a:p>
                      <a:pPr marL="0" lvl="1" indent="0">
                        <a:spcAft>
                          <a:spcPts val="600"/>
                        </a:spcAft>
                      </a:pPr>
                      <a:endParaRPr lang="en-US" sz="1200" dirty="0"/>
                    </a:p>
                  </a:txBody>
                  <a:tcPr/>
                </a:tc>
                <a:tc>
                  <a:txBody>
                    <a:bodyPr/>
                    <a:lstStyle/>
                    <a:p>
                      <a:r>
                        <a:rPr lang="en-US" sz="1200" dirty="0"/>
                        <a:t>As found</a:t>
                      </a:r>
                      <a:r>
                        <a:rPr lang="en-US" sz="1200" baseline="0" dirty="0"/>
                        <a:t> as repaired documentation is identified as and expectation in work order closure and closed work orders are evaluated for completeness</a:t>
                      </a:r>
                    </a:p>
                    <a:p>
                      <a:endParaRPr lang="en-US" sz="1200"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Checklists/Routines should be evaluated for value as well as transferring some to operations</a:t>
                      </a:r>
                    </a:p>
                    <a:p>
                      <a:endParaRPr lang="en-US" sz="1200" dirty="0"/>
                    </a:p>
                  </a:txBody>
                  <a:tcPr/>
                </a:tc>
                <a:extLst>
                  <a:ext uri="{0D108BD9-81ED-4DB2-BD59-A6C34878D82A}">
                    <a16:rowId xmlns:a16="http://schemas.microsoft.com/office/drawing/2014/main" val="10004"/>
                  </a:ext>
                </a:extLst>
              </a:tr>
              <a:tr h="370840">
                <a:tc>
                  <a:txBody>
                    <a:bodyPr/>
                    <a:lstStyle/>
                    <a:p>
                      <a:r>
                        <a:rPr lang="en-US" sz="1200" b="1" dirty="0"/>
                        <a:t>IMPROVEMENT</a:t>
                      </a:r>
                      <a:r>
                        <a:rPr lang="en-US" sz="1200" b="1" baseline="0" dirty="0"/>
                        <a:t> CYCLE (DATA COLLECTION &amp; INTERFACE TO RELIABILITY)</a:t>
                      </a:r>
                      <a:endParaRPr lang="en-US" sz="1200" b="1"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Site is in need of a dedicated Reliability Engineer role.</a:t>
                      </a:r>
                    </a:p>
                  </a:txBody>
                  <a:tcPr/>
                </a:tc>
                <a:tc>
                  <a:txBody>
                    <a:bodyPr/>
                    <a:lstStyle/>
                    <a:p>
                      <a:r>
                        <a:rPr lang="en-US" sz="1200" dirty="0"/>
                        <a:t>Expectations</a:t>
                      </a:r>
                      <a:r>
                        <a:rPr lang="en-US" sz="1200" baseline="0" dirty="0"/>
                        <a:t> need to be created for data input into Oracle and data need to be analyze to determine preventive measures</a:t>
                      </a:r>
                      <a:endParaRPr lang="en-US" sz="1200" dirty="0"/>
                    </a:p>
                  </a:txBody>
                  <a:tcPr/>
                </a:tc>
                <a:extLst>
                  <a:ext uri="{0D108BD9-81ED-4DB2-BD59-A6C34878D82A}">
                    <a16:rowId xmlns:a16="http://schemas.microsoft.com/office/drawing/2014/main" val="10005"/>
                  </a:ext>
                </a:extLst>
              </a:tr>
            </a:tbl>
          </a:graphicData>
        </a:graphic>
      </p:graphicFrame>
      <p:pic>
        <p:nvPicPr>
          <p:cNvPr id="22" name="Picture 21">
            <a:extLst>
              <a:ext uri="{FF2B5EF4-FFF2-40B4-BE49-F238E27FC236}">
                <a16:creationId xmlns:a16="http://schemas.microsoft.com/office/drawing/2014/main" id="{DC3D73F2-87F6-4EB5-94EF-9DF73A5055F1}"/>
              </a:ext>
            </a:extLst>
          </p:cNvPr>
          <p:cNvPicPr>
            <a:picLocks noChangeAspect="1"/>
          </p:cNvPicPr>
          <p:nvPr/>
        </p:nvPicPr>
        <p:blipFill>
          <a:blip r:embed="rId2"/>
          <a:stretch>
            <a:fillRect/>
          </a:stretch>
        </p:blipFill>
        <p:spPr>
          <a:xfrm>
            <a:off x="6981348" y="245728"/>
            <a:ext cx="1956577" cy="266094"/>
          </a:xfrm>
          <a:prstGeom prst="rect">
            <a:avLst/>
          </a:prstGeom>
        </p:spPr>
      </p:pic>
      <p:sp>
        <p:nvSpPr>
          <p:cNvPr id="23" name="Rectangle 22">
            <a:extLst>
              <a:ext uri="{FF2B5EF4-FFF2-40B4-BE49-F238E27FC236}">
                <a16:creationId xmlns:a16="http://schemas.microsoft.com/office/drawing/2014/main" id="{00EDC2E9-2BF7-4916-B6B9-522ABA9D0E7C}"/>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4" name="TextBox 5">
            <a:extLst>
              <a:ext uri="{FF2B5EF4-FFF2-40B4-BE49-F238E27FC236}">
                <a16:creationId xmlns:a16="http://schemas.microsoft.com/office/drawing/2014/main" id="{98B65AA6-946E-4DAC-912A-DFEDAD5BEE69}"/>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 – MAINTENANCE &amp; RELIABILITY</a:t>
            </a:r>
          </a:p>
        </p:txBody>
      </p:sp>
      <p:pic>
        <p:nvPicPr>
          <p:cNvPr id="25" name="Picture 24" descr="A picture containing table&#10;&#10;Description automatically generated">
            <a:extLst>
              <a:ext uri="{FF2B5EF4-FFF2-40B4-BE49-F238E27FC236}">
                <a16:creationId xmlns:a16="http://schemas.microsoft.com/office/drawing/2014/main" id="{323B5461-D714-420F-A3F0-79A2DE7CE739}"/>
              </a:ext>
            </a:extLst>
          </p:cNvPr>
          <p:cNvPicPr>
            <a:picLocks noChangeAspect="1"/>
          </p:cNvPicPr>
          <p:nvPr/>
        </p:nvPicPr>
        <p:blipFill>
          <a:blip r:embed="rId3"/>
          <a:stretch>
            <a:fillRect/>
          </a:stretch>
        </p:blipFill>
        <p:spPr>
          <a:xfrm>
            <a:off x="331470" y="114634"/>
            <a:ext cx="2084070" cy="426287"/>
          </a:xfrm>
          <a:prstGeom prst="rect">
            <a:avLst/>
          </a:prstGeom>
        </p:spPr>
      </p:pic>
    </p:spTree>
    <p:extLst>
      <p:ext uri="{BB962C8B-B14F-4D97-AF65-F5344CB8AC3E}">
        <p14:creationId xmlns:p14="http://schemas.microsoft.com/office/powerpoint/2010/main" val="3860167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381000"/>
            <a:ext cx="9144000" cy="6464294"/>
          </a:xfrm>
          <a:prstGeom prst="rect">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276978853"/>
              </p:ext>
            </p:extLst>
          </p:nvPr>
        </p:nvGraphicFramePr>
        <p:xfrm>
          <a:off x="228600" y="1418587"/>
          <a:ext cx="8762999" cy="4389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200399">
                  <a:extLst>
                    <a:ext uri="{9D8B030D-6E8A-4147-A177-3AD203B41FA5}">
                      <a16:colId xmlns:a16="http://schemas.microsoft.com/office/drawing/2014/main" val="20002"/>
                    </a:ext>
                  </a:extLst>
                </a:gridCol>
              </a:tblGrid>
              <a:tr h="370840">
                <a:tc>
                  <a:txBody>
                    <a:bodyPr/>
                    <a:lstStyle/>
                    <a:p>
                      <a:r>
                        <a:rPr lang="en-US" sz="1200" dirty="0"/>
                        <a:t>MAINTENANCE WORKFLOW</a:t>
                      </a:r>
                    </a:p>
                  </a:txBody>
                  <a:tcPr/>
                </a:tc>
                <a:tc>
                  <a:txBody>
                    <a:bodyPr/>
                    <a:lstStyle/>
                    <a:p>
                      <a:r>
                        <a:rPr lang="en-US" sz="1200" dirty="0"/>
                        <a:t>Observations</a:t>
                      </a:r>
                    </a:p>
                  </a:txBody>
                  <a:tcPr/>
                </a:tc>
                <a:tc>
                  <a:txBody>
                    <a:bodyPr/>
                    <a:lstStyle/>
                    <a:p>
                      <a:r>
                        <a:rPr lang="en-US" sz="1200" dirty="0"/>
                        <a:t>BIC</a:t>
                      </a:r>
                      <a:r>
                        <a:rPr lang="en-US" sz="1200" baseline="0" dirty="0"/>
                        <a:t> Expectations</a:t>
                      </a:r>
                      <a:endParaRPr lang="en-US" sz="1200" dirty="0"/>
                    </a:p>
                  </a:txBody>
                  <a:tcPr/>
                </a:tc>
                <a:extLst>
                  <a:ext uri="{0D108BD9-81ED-4DB2-BD59-A6C34878D82A}">
                    <a16:rowId xmlns:a16="http://schemas.microsoft.com/office/drawing/2014/main" val="10000"/>
                  </a:ext>
                </a:extLst>
              </a:tr>
              <a:tr h="370840">
                <a:tc>
                  <a:txBody>
                    <a:bodyPr/>
                    <a:lstStyle/>
                    <a:p>
                      <a:r>
                        <a:rPr lang="en-US" sz="1200" b="1" dirty="0"/>
                        <a:t>STORES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Spare Parts area is well organized and looks very good.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Opportunity to do more kitting.</a:t>
                      </a:r>
                    </a:p>
                    <a:p>
                      <a:pPr marL="0" lvl="1" indent="0"/>
                      <a:endParaRPr lang="en-US" sz="1200" dirty="0"/>
                    </a:p>
                    <a:p>
                      <a:pPr marL="0" lvl="1" indent="0"/>
                      <a:endParaRPr lang="en-US" sz="1200" dirty="0"/>
                    </a:p>
                  </a:txBody>
                  <a:tcPr/>
                </a:tc>
                <a:tc>
                  <a:txBody>
                    <a:bodyPr/>
                    <a:lstStyle/>
                    <a:p>
                      <a:r>
                        <a:rPr lang="en-US" sz="1200" dirty="0"/>
                        <a:t>Stores uses full</a:t>
                      </a:r>
                      <a:r>
                        <a:rPr lang="en-US" sz="1200" baseline="0" dirty="0"/>
                        <a:t> capability of CMMS and eliminates manual activities</a:t>
                      </a:r>
                    </a:p>
                    <a:p>
                      <a:r>
                        <a:rPr lang="en-US" sz="1200" baseline="0" dirty="0"/>
                        <a:t>Cycle counts are performed on a regular basis</a:t>
                      </a:r>
                    </a:p>
                    <a:p>
                      <a:r>
                        <a:rPr lang="en-US" sz="1200" baseline="0" dirty="0"/>
                        <a:t>Formal process in place to create new inventory items   Parts are charged to a section of the equipment to drive cost</a:t>
                      </a:r>
                      <a:endParaRPr lang="en-US" sz="1200" dirty="0"/>
                    </a:p>
                  </a:txBody>
                  <a:tcPr/>
                </a:tc>
                <a:extLst>
                  <a:ext uri="{0D108BD9-81ED-4DB2-BD59-A6C34878D82A}">
                    <a16:rowId xmlns:a16="http://schemas.microsoft.com/office/drawing/2014/main" val="10001"/>
                  </a:ext>
                </a:extLst>
              </a:tr>
              <a:tr h="370840">
                <a:tc>
                  <a:txBody>
                    <a:bodyPr/>
                    <a:lstStyle/>
                    <a:p>
                      <a:r>
                        <a:rPr lang="en-US" sz="1200" b="1" dirty="0"/>
                        <a:t>Proactive Culture</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Processes are primarily</a:t>
                      </a:r>
                      <a:r>
                        <a:rPr lang="en-US" sz="1200" baseline="0" dirty="0"/>
                        <a:t> reactive and emergency and/repetitive breakdowns do not have a process in place to prevent</a:t>
                      </a:r>
                      <a:endParaRPr lang="en-US" sz="1200" dirty="0"/>
                    </a:p>
                  </a:txBody>
                  <a:tcPr/>
                </a:tc>
                <a:tc>
                  <a:txBody>
                    <a:bodyPr/>
                    <a:lstStyle/>
                    <a:p>
                      <a:pPr marL="0" indent="0" fontAlgn="auto">
                        <a:spcBef>
                          <a:spcPts val="500"/>
                        </a:spcBef>
                        <a:spcAft>
                          <a:spcPts val="0"/>
                        </a:spcAft>
                        <a:buFont typeface="Arial" pitchFamily="34" charset="0"/>
                        <a:buNone/>
                        <a:defRPr/>
                      </a:pPr>
                      <a:r>
                        <a:rPr lang="en-US" sz="1200" dirty="0">
                          <a:latin typeface="Calibri" pitchFamily="34" charset="0"/>
                        </a:rPr>
                        <a:t>Processes are proactive not reactive, a process</a:t>
                      </a:r>
                      <a:r>
                        <a:rPr lang="en-US" sz="1200" baseline="0" dirty="0">
                          <a:latin typeface="Calibri" pitchFamily="34" charset="0"/>
                        </a:rPr>
                        <a:t> is in place to analyze each </a:t>
                      </a:r>
                      <a:r>
                        <a:rPr lang="en-US" sz="1200" dirty="0">
                          <a:latin typeface="Calibri" pitchFamily="34" charset="0"/>
                        </a:rPr>
                        <a:t>emergency and repetitive breakdowns</a:t>
                      </a:r>
                      <a:r>
                        <a:rPr lang="en-US" sz="1200" baseline="0" dirty="0">
                          <a:latin typeface="Calibri" pitchFamily="34" charset="0"/>
                        </a:rPr>
                        <a:t> in order to provide permanent solutions</a:t>
                      </a:r>
                      <a:endParaRPr lang="en-US" sz="1200" dirty="0">
                        <a:latin typeface="Calibri" pitchFamily="34" charset="0"/>
                      </a:endParaRPr>
                    </a:p>
                  </a:txBody>
                  <a:tcPr/>
                </a:tc>
                <a:extLst>
                  <a:ext uri="{0D108BD9-81ED-4DB2-BD59-A6C34878D82A}">
                    <a16:rowId xmlns:a16="http://schemas.microsoft.com/office/drawing/2014/main" val="10002"/>
                  </a:ext>
                </a:extLst>
              </a:tr>
              <a:tr h="370840">
                <a:tc>
                  <a:txBody>
                    <a:bodyPr/>
                    <a:lstStyle/>
                    <a:p>
                      <a:r>
                        <a:rPr lang="en-US" sz="1200" b="1" dirty="0"/>
                        <a:t>Failure Management</a:t>
                      </a:r>
                    </a:p>
                  </a:txBody>
                  <a:tcPr/>
                </a:tc>
                <a:tc>
                  <a:txBody>
                    <a:bodyPr/>
                    <a:lstStyle/>
                    <a:p>
                      <a:pPr marL="6350" marR="0" lvl="1" indent="0" algn="l" defTabSz="914400" rtl="0" eaLnBrk="1" fontAlgn="auto" latinLnBrk="0" hangingPunct="1">
                        <a:lnSpc>
                          <a:spcPct val="100000"/>
                        </a:lnSpc>
                        <a:spcBef>
                          <a:spcPts val="0"/>
                        </a:spcBef>
                        <a:spcAft>
                          <a:spcPts val="600"/>
                        </a:spcAft>
                        <a:buClrTx/>
                        <a:buSzTx/>
                        <a:buFontTx/>
                        <a:buNone/>
                        <a:tabLst/>
                        <a:defRPr/>
                      </a:pPr>
                      <a:r>
                        <a:rPr lang="en-US" sz="1200" dirty="0">
                          <a:latin typeface="Calibri" pitchFamily="34" charset="0"/>
                        </a:rPr>
                        <a:t>Failure management is not fully utilized (FMEA,RCM,RBI) – Some being done.</a:t>
                      </a:r>
                      <a:endParaRPr lang="en-US" sz="1200" dirty="0"/>
                    </a:p>
                  </a:txBody>
                  <a:tcPr/>
                </a:tc>
                <a:tc>
                  <a:txBody>
                    <a:bodyPr/>
                    <a:lstStyle/>
                    <a:p>
                      <a:r>
                        <a:rPr lang="en-US" sz="1200" dirty="0"/>
                        <a:t>Triggers</a:t>
                      </a:r>
                      <a:r>
                        <a:rPr lang="en-US" sz="1200" baseline="0" dirty="0"/>
                        <a:t> are established plant wide to identify when FMEA and RCA should be used, RCM is used to prevent failures and RBI are used to determine potential failures</a:t>
                      </a:r>
                      <a:endParaRPr lang="en-US" sz="1200" dirty="0"/>
                    </a:p>
                  </a:txBody>
                  <a:tcPr/>
                </a:tc>
                <a:extLst>
                  <a:ext uri="{0D108BD9-81ED-4DB2-BD59-A6C34878D82A}">
                    <a16:rowId xmlns:a16="http://schemas.microsoft.com/office/drawing/2014/main" val="10003"/>
                  </a:ext>
                </a:extLst>
              </a:tr>
              <a:tr h="370840">
                <a:tc>
                  <a:txBody>
                    <a:bodyPr/>
                    <a:lstStyle/>
                    <a:p>
                      <a:r>
                        <a:rPr lang="en-US" sz="1200" b="1" dirty="0"/>
                        <a:t>Structured Work Process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Roles</a:t>
                      </a:r>
                      <a:r>
                        <a:rPr lang="en-US" sz="1200" baseline="0" dirty="0"/>
                        <a:t> are not defined – no clear structured maintenance work process</a:t>
                      </a:r>
                    </a:p>
                  </a:txBody>
                  <a:tcPr/>
                </a:tc>
                <a:tc>
                  <a:txBody>
                    <a:bodyPr/>
                    <a:lstStyle/>
                    <a:p>
                      <a:r>
                        <a:rPr lang="en-US" sz="1200" dirty="0"/>
                        <a:t>A structured maintenance work process is in with defined</a:t>
                      </a:r>
                      <a:r>
                        <a:rPr lang="en-US" sz="1200" baseline="0" dirty="0"/>
                        <a:t> roles </a:t>
                      </a:r>
                      <a:endParaRPr lang="en-US" sz="1200" dirty="0"/>
                    </a:p>
                  </a:txBody>
                  <a:tcPr/>
                </a:tc>
                <a:extLst>
                  <a:ext uri="{0D108BD9-81ED-4DB2-BD59-A6C34878D82A}">
                    <a16:rowId xmlns:a16="http://schemas.microsoft.com/office/drawing/2014/main" val="1966922587"/>
                  </a:ext>
                </a:extLst>
              </a:tr>
              <a:tr h="370840">
                <a:tc>
                  <a:txBody>
                    <a:bodyPr/>
                    <a:lstStyle/>
                    <a:p>
                      <a:r>
                        <a:rPr lang="en-US" sz="1200" b="1" dirty="0"/>
                        <a:t>Continuous</a:t>
                      </a:r>
                      <a:r>
                        <a:rPr lang="en-US" sz="1200" b="1" baseline="0" dirty="0"/>
                        <a:t> Improvement</a:t>
                      </a:r>
                      <a:endParaRPr lang="en-US" sz="1200" b="1" dirty="0"/>
                    </a:p>
                  </a:txBody>
                  <a:tcPr/>
                </a:tc>
                <a:tc>
                  <a:txBody>
                    <a:bodyPr/>
                    <a:lstStyle/>
                    <a:p>
                      <a:pPr marL="6350" lvl="1" indent="0">
                        <a:spcAft>
                          <a:spcPts val="600"/>
                        </a:spcAft>
                      </a:pPr>
                      <a:r>
                        <a:rPr lang="en-US" sz="1200" dirty="0"/>
                        <a:t>Reactive fix</a:t>
                      </a:r>
                      <a:r>
                        <a:rPr lang="en-US" sz="1200" baseline="0" dirty="0"/>
                        <a:t> it now mentality, Reliability program is lacking.</a:t>
                      </a:r>
                      <a:endParaRPr lang="en-US" sz="1200" dirty="0"/>
                    </a:p>
                  </a:txBody>
                  <a:tcPr/>
                </a:tc>
                <a:tc>
                  <a:txBody>
                    <a:bodyPr/>
                    <a:lstStyle/>
                    <a:p>
                      <a:r>
                        <a:rPr lang="en-US" sz="1200" dirty="0"/>
                        <a:t>Simple RCA are being</a:t>
                      </a:r>
                      <a:r>
                        <a:rPr lang="en-US" sz="1200" baseline="0" dirty="0"/>
                        <a:t> performed on all reactive and emergency work, job plan feedback is provided</a:t>
                      </a:r>
                      <a:endParaRPr lang="en-US" sz="1200" dirty="0"/>
                    </a:p>
                  </a:txBody>
                  <a:tcPr/>
                </a:tc>
                <a:extLst>
                  <a:ext uri="{0D108BD9-81ED-4DB2-BD59-A6C34878D82A}">
                    <a16:rowId xmlns:a16="http://schemas.microsoft.com/office/drawing/2014/main" val="2976421106"/>
                  </a:ext>
                </a:extLst>
              </a:tr>
            </a:tbl>
          </a:graphicData>
        </a:graphic>
      </p:graphicFrame>
      <p:pic>
        <p:nvPicPr>
          <p:cNvPr id="22" name="Picture 21">
            <a:extLst>
              <a:ext uri="{FF2B5EF4-FFF2-40B4-BE49-F238E27FC236}">
                <a16:creationId xmlns:a16="http://schemas.microsoft.com/office/drawing/2014/main" id="{A21A2FE6-3683-4AAD-94F6-AE0CC78528D1}"/>
              </a:ext>
            </a:extLst>
          </p:cNvPr>
          <p:cNvPicPr>
            <a:picLocks noChangeAspect="1"/>
          </p:cNvPicPr>
          <p:nvPr/>
        </p:nvPicPr>
        <p:blipFill>
          <a:blip r:embed="rId2"/>
          <a:stretch>
            <a:fillRect/>
          </a:stretch>
        </p:blipFill>
        <p:spPr>
          <a:xfrm>
            <a:off x="6981348" y="245728"/>
            <a:ext cx="1956577" cy="266094"/>
          </a:xfrm>
          <a:prstGeom prst="rect">
            <a:avLst/>
          </a:prstGeom>
        </p:spPr>
      </p:pic>
      <p:sp>
        <p:nvSpPr>
          <p:cNvPr id="23" name="Rectangle 22">
            <a:extLst>
              <a:ext uri="{FF2B5EF4-FFF2-40B4-BE49-F238E27FC236}">
                <a16:creationId xmlns:a16="http://schemas.microsoft.com/office/drawing/2014/main" id="{ABD95ABB-803F-4840-9BA7-46ED7D28A1C7}"/>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4" name="TextBox 5">
            <a:extLst>
              <a:ext uri="{FF2B5EF4-FFF2-40B4-BE49-F238E27FC236}">
                <a16:creationId xmlns:a16="http://schemas.microsoft.com/office/drawing/2014/main" id="{1036FBC9-8482-446B-A1A9-FD87FBF4CE38}"/>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 – MAINTENANCE &amp; RELIABILITY</a:t>
            </a:r>
          </a:p>
        </p:txBody>
      </p:sp>
      <p:pic>
        <p:nvPicPr>
          <p:cNvPr id="25" name="Picture 24" descr="A picture containing table&#10;&#10;Description automatically generated">
            <a:extLst>
              <a:ext uri="{FF2B5EF4-FFF2-40B4-BE49-F238E27FC236}">
                <a16:creationId xmlns:a16="http://schemas.microsoft.com/office/drawing/2014/main" id="{1BB824A1-64A9-4E7E-9E53-1A4C039766A1}"/>
              </a:ext>
            </a:extLst>
          </p:cNvPr>
          <p:cNvPicPr>
            <a:picLocks noChangeAspect="1"/>
          </p:cNvPicPr>
          <p:nvPr/>
        </p:nvPicPr>
        <p:blipFill>
          <a:blip r:embed="rId3"/>
          <a:stretch>
            <a:fillRect/>
          </a:stretch>
        </p:blipFill>
        <p:spPr>
          <a:xfrm>
            <a:off x="331470" y="114634"/>
            <a:ext cx="2084070" cy="426287"/>
          </a:xfrm>
          <a:prstGeom prst="rect">
            <a:avLst/>
          </a:prstGeom>
        </p:spPr>
      </p:pic>
    </p:spTree>
    <p:extLst>
      <p:ext uri="{BB962C8B-B14F-4D97-AF65-F5344CB8AC3E}">
        <p14:creationId xmlns:p14="http://schemas.microsoft.com/office/powerpoint/2010/main" val="3153839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sp>
        <p:nvSpPr>
          <p:cNvPr id="32" name="Rectangle 33">
            <a:extLst>
              <a:ext uri="{FF2B5EF4-FFF2-40B4-BE49-F238E27FC236}">
                <a16:creationId xmlns:a16="http://schemas.microsoft.com/office/drawing/2014/main" id="{A208A1AC-BB8D-45EF-9CE6-860F15D0C4F0}"/>
              </a:ext>
            </a:extLst>
          </p:cNvPr>
          <p:cNvSpPr>
            <a:spLocks noChangeArrowheads="1"/>
          </p:cNvSpPr>
          <p:nvPr/>
        </p:nvSpPr>
        <p:spPr bwMode="auto">
          <a:xfrm>
            <a:off x="3292475" y="1512333"/>
            <a:ext cx="3581400" cy="306388"/>
          </a:xfrm>
          <a:prstGeom prst="rect">
            <a:avLst/>
          </a:prstGeom>
          <a:noFill/>
          <a:ln w="9525">
            <a:noFill/>
            <a:miter lim="800000"/>
            <a:headEnd/>
            <a:tailEnd/>
          </a:ln>
        </p:spPr>
        <p:txBody>
          <a:bodyPr>
            <a:spAutoFit/>
          </a:bodyPr>
          <a:lstStyle/>
          <a:p>
            <a:pPr marL="114300" indent="-114300" fontAlgn="base">
              <a:spcBef>
                <a:spcPts val="600"/>
              </a:spcBef>
              <a:spcAft>
                <a:spcPct val="0"/>
              </a:spcAft>
            </a:pPr>
            <a:r>
              <a:rPr lang="en-US" sz="1400" b="1" i="1" dirty="0">
                <a:solidFill>
                  <a:prstClr val="black"/>
                </a:solidFill>
                <a:cs typeface="Arial" charset="0"/>
              </a:rPr>
              <a:t>Gatekeeping Benefits</a:t>
            </a:r>
          </a:p>
        </p:txBody>
      </p:sp>
      <p:sp>
        <p:nvSpPr>
          <p:cNvPr id="33" name="TextBox 32">
            <a:extLst>
              <a:ext uri="{FF2B5EF4-FFF2-40B4-BE49-F238E27FC236}">
                <a16:creationId xmlns:a16="http://schemas.microsoft.com/office/drawing/2014/main" id="{2715011B-B7D4-4AD1-AF76-2DFB552947F7}"/>
              </a:ext>
            </a:extLst>
          </p:cNvPr>
          <p:cNvSpPr txBox="1"/>
          <p:nvPr/>
        </p:nvSpPr>
        <p:spPr>
          <a:xfrm>
            <a:off x="304800" y="1588534"/>
            <a:ext cx="3048000" cy="369332"/>
          </a:xfrm>
          <a:prstGeom prst="rect">
            <a:avLst/>
          </a:prstGeom>
          <a:noFill/>
        </p:spPr>
        <p:txBody>
          <a:bodyPr wrap="square" rtlCol="0">
            <a:spAutoFit/>
          </a:bodyPr>
          <a:lstStyle/>
          <a:p>
            <a:r>
              <a:rPr lang="en-US" dirty="0"/>
              <a:t>Work Order Analysis</a:t>
            </a:r>
          </a:p>
        </p:txBody>
      </p:sp>
      <p:sp>
        <p:nvSpPr>
          <p:cNvPr id="34" name="Rectangle 3">
            <a:extLst>
              <a:ext uri="{FF2B5EF4-FFF2-40B4-BE49-F238E27FC236}">
                <a16:creationId xmlns:a16="http://schemas.microsoft.com/office/drawing/2014/main" id="{21AA142F-0B2A-4526-918D-230064CC81AD}"/>
              </a:ext>
            </a:extLst>
          </p:cNvPr>
          <p:cNvSpPr>
            <a:spLocks noChangeArrowheads="1"/>
          </p:cNvSpPr>
          <p:nvPr/>
        </p:nvSpPr>
        <p:spPr bwMode="auto">
          <a:xfrm>
            <a:off x="676274" y="2350533"/>
            <a:ext cx="1242195" cy="789891"/>
          </a:xfrm>
          <a:prstGeom prst="rect">
            <a:avLst/>
          </a:prstGeom>
          <a:solidFill>
            <a:schemeClr val="tx2"/>
          </a:solid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35" name="Rectangle 2">
            <a:extLst>
              <a:ext uri="{FF2B5EF4-FFF2-40B4-BE49-F238E27FC236}">
                <a16:creationId xmlns:a16="http://schemas.microsoft.com/office/drawing/2014/main" id="{91F1793E-AE73-473F-8ED2-77EF1F6AA991}"/>
              </a:ext>
            </a:extLst>
          </p:cNvPr>
          <p:cNvSpPr>
            <a:spLocks noChangeArrowheads="1"/>
          </p:cNvSpPr>
          <p:nvPr/>
        </p:nvSpPr>
        <p:spPr bwMode="auto">
          <a:xfrm>
            <a:off x="762000" y="3584318"/>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Planning / Scheduling</a:t>
            </a:r>
          </a:p>
        </p:txBody>
      </p:sp>
      <p:sp>
        <p:nvSpPr>
          <p:cNvPr id="36" name="Rectangle 2">
            <a:extLst>
              <a:ext uri="{FF2B5EF4-FFF2-40B4-BE49-F238E27FC236}">
                <a16:creationId xmlns:a16="http://schemas.microsoft.com/office/drawing/2014/main" id="{349511A6-6908-4196-8388-DF48F527DFB6}"/>
              </a:ext>
            </a:extLst>
          </p:cNvPr>
          <p:cNvSpPr>
            <a:spLocks noChangeArrowheads="1"/>
          </p:cNvSpPr>
          <p:nvPr/>
        </p:nvSpPr>
        <p:spPr bwMode="auto">
          <a:xfrm>
            <a:off x="740158" y="4639404"/>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Execution</a:t>
            </a:r>
          </a:p>
        </p:txBody>
      </p:sp>
      <p:sp>
        <p:nvSpPr>
          <p:cNvPr id="37" name="Rectangle 2">
            <a:extLst>
              <a:ext uri="{FF2B5EF4-FFF2-40B4-BE49-F238E27FC236}">
                <a16:creationId xmlns:a16="http://schemas.microsoft.com/office/drawing/2014/main" id="{798E87EF-319C-409A-9972-C36957F3F1CA}"/>
              </a:ext>
            </a:extLst>
          </p:cNvPr>
          <p:cNvSpPr>
            <a:spLocks noChangeArrowheads="1"/>
          </p:cNvSpPr>
          <p:nvPr/>
        </p:nvSpPr>
        <p:spPr bwMode="auto">
          <a:xfrm>
            <a:off x="697297" y="5613871"/>
            <a:ext cx="1243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Improvement Cycle (Reliability Analysis)</a:t>
            </a:r>
          </a:p>
        </p:txBody>
      </p:sp>
      <p:sp>
        <p:nvSpPr>
          <p:cNvPr id="38" name="Rectangle 3">
            <a:extLst>
              <a:ext uri="{FF2B5EF4-FFF2-40B4-BE49-F238E27FC236}">
                <a16:creationId xmlns:a16="http://schemas.microsoft.com/office/drawing/2014/main" id="{8E005362-A0AE-4C66-A86D-0ED8626F45D2}"/>
              </a:ext>
            </a:extLst>
          </p:cNvPr>
          <p:cNvSpPr>
            <a:spLocks noChangeArrowheads="1"/>
          </p:cNvSpPr>
          <p:nvPr/>
        </p:nvSpPr>
        <p:spPr bwMode="auto">
          <a:xfrm>
            <a:off x="685800" y="3408492"/>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39" name="Rectangle 3">
            <a:extLst>
              <a:ext uri="{FF2B5EF4-FFF2-40B4-BE49-F238E27FC236}">
                <a16:creationId xmlns:a16="http://schemas.microsoft.com/office/drawing/2014/main" id="{3090060A-61BD-4FCB-8674-C505D5D97F87}"/>
              </a:ext>
            </a:extLst>
          </p:cNvPr>
          <p:cNvSpPr>
            <a:spLocks noChangeArrowheads="1"/>
          </p:cNvSpPr>
          <p:nvPr/>
        </p:nvSpPr>
        <p:spPr bwMode="auto">
          <a:xfrm>
            <a:off x="685800" y="4475292"/>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40" name="Rectangle 3">
            <a:extLst>
              <a:ext uri="{FF2B5EF4-FFF2-40B4-BE49-F238E27FC236}">
                <a16:creationId xmlns:a16="http://schemas.microsoft.com/office/drawing/2014/main" id="{F92B5A21-AFE9-4118-BECB-FAA99208BF02}"/>
              </a:ext>
            </a:extLst>
          </p:cNvPr>
          <p:cNvSpPr>
            <a:spLocks noChangeArrowheads="1"/>
          </p:cNvSpPr>
          <p:nvPr/>
        </p:nvSpPr>
        <p:spPr bwMode="auto">
          <a:xfrm>
            <a:off x="685800" y="5542092"/>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41" name="Down Arrow 99">
            <a:extLst>
              <a:ext uri="{FF2B5EF4-FFF2-40B4-BE49-F238E27FC236}">
                <a16:creationId xmlns:a16="http://schemas.microsoft.com/office/drawing/2014/main" id="{72D85FEA-F703-4AEE-A7CC-F4C77F16FE04}"/>
              </a:ext>
            </a:extLst>
          </p:cNvPr>
          <p:cNvSpPr/>
          <p:nvPr/>
        </p:nvSpPr>
        <p:spPr>
          <a:xfrm>
            <a:off x="990600" y="3194135"/>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2" name="Down Arrow 100">
            <a:extLst>
              <a:ext uri="{FF2B5EF4-FFF2-40B4-BE49-F238E27FC236}">
                <a16:creationId xmlns:a16="http://schemas.microsoft.com/office/drawing/2014/main" id="{12BD3D15-47C0-4710-AD60-C126B941C390}"/>
              </a:ext>
            </a:extLst>
          </p:cNvPr>
          <p:cNvSpPr/>
          <p:nvPr/>
        </p:nvSpPr>
        <p:spPr>
          <a:xfrm>
            <a:off x="990600" y="4252094"/>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Down Arrow 101">
            <a:extLst>
              <a:ext uri="{FF2B5EF4-FFF2-40B4-BE49-F238E27FC236}">
                <a16:creationId xmlns:a16="http://schemas.microsoft.com/office/drawing/2014/main" id="{4AD79593-108C-49E5-9CC1-7A63088B3A59}"/>
              </a:ext>
            </a:extLst>
          </p:cNvPr>
          <p:cNvSpPr/>
          <p:nvPr/>
        </p:nvSpPr>
        <p:spPr>
          <a:xfrm>
            <a:off x="990600" y="5318894"/>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44" name="Elbow Connector 102">
            <a:extLst>
              <a:ext uri="{FF2B5EF4-FFF2-40B4-BE49-F238E27FC236}">
                <a16:creationId xmlns:a16="http://schemas.microsoft.com/office/drawing/2014/main" id="{AE8CA533-595C-4D9C-8DF9-C2218DE1BD2E}"/>
              </a:ext>
            </a:extLst>
          </p:cNvPr>
          <p:cNvCxnSpPr>
            <a:stCxn id="40" idx="3"/>
            <a:endCxn id="34" idx="3"/>
          </p:cNvCxnSpPr>
          <p:nvPr/>
        </p:nvCxnSpPr>
        <p:spPr>
          <a:xfrm flipH="1" flipV="1">
            <a:off x="1918469" y="2745479"/>
            <a:ext cx="9526" cy="3191559"/>
          </a:xfrm>
          <a:prstGeom prst="bentConnector3">
            <a:avLst>
              <a:gd name="adj1" fmla="val -3962377"/>
            </a:avLst>
          </a:prstGeom>
          <a:ln w="66675">
            <a:solidFill>
              <a:srgbClr val="FF0000">
                <a:alpha val="48000"/>
              </a:srgb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2">
            <a:extLst>
              <a:ext uri="{FF2B5EF4-FFF2-40B4-BE49-F238E27FC236}">
                <a16:creationId xmlns:a16="http://schemas.microsoft.com/office/drawing/2014/main" id="{98CD4B5E-99A5-4F1D-820B-09F5D8C4A397}"/>
              </a:ext>
            </a:extLst>
          </p:cNvPr>
          <p:cNvSpPr>
            <a:spLocks noChangeArrowheads="1"/>
          </p:cNvSpPr>
          <p:nvPr/>
        </p:nvSpPr>
        <p:spPr bwMode="auto">
          <a:xfrm>
            <a:off x="800595" y="2422312"/>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solidFill>
                  <a:schemeClr val="bg1"/>
                </a:solidFill>
                <a:latin typeface="Calibri" pitchFamily="34" charset="0"/>
                <a:ea typeface="Batang" pitchFamily="18" charset="-127"/>
                <a:cs typeface="Times New Roman" pitchFamily="18" charset="0"/>
              </a:rPr>
              <a:t>Work Initiation</a:t>
            </a:r>
          </a:p>
          <a:p>
            <a:pPr algn="ctr" defTabSz="912813"/>
            <a:r>
              <a:rPr lang="en-US" altLang="ko-KR" sz="1200" dirty="0">
                <a:solidFill>
                  <a:schemeClr val="bg1"/>
                </a:solidFill>
                <a:latin typeface="Calibri" pitchFamily="34" charset="0"/>
                <a:ea typeface="Batang" pitchFamily="18" charset="-127"/>
                <a:cs typeface="Times New Roman" pitchFamily="18" charset="0"/>
              </a:rPr>
              <a:t>Create Valuable Work</a:t>
            </a:r>
          </a:p>
        </p:txBody>
      </p:sp>
      <p:sp>
        <p:nvSpPr>
          <p:cNvPr id="46" name="TextBox 45">
            <a:extLst>
              <a:ext uri="{FF2B5EF4-FFF2-40B4-BE49-F238E27FC236}">
                <a16:creationId xmlns:a16="http://schemas.microsoft.com/office/drawing/2014/main" id="{1B9A227A-9EFF-4252-B8F6-FA2FDA905E68}"/>
              </a:ext>
            </a:extLst>
          </p:cNvPr>
          <p:cNvSpPr txBox="1"/>
          <p:nvPr/>
        </p:nvSpPr>
        <p:spPr bwMode="auto">
          <a:xfrm>
            <a:off x="4419600" y="4631731"/>
            <a:ext cx="692150" cy="461665"/>
          </a:xfrm>
          <a:prstGeom prst="rect">
            <a:avLst/>
          </a:prstGeom>
          <a:solidFill>
            <a:srgbClr val="FFCC00">
              <a:alpha val="45098"/>
            </a:srgbClr>
          </a:solidFill>
          <a:ln w="38100">
            <a:solidFill>
              <a:srgbClr val="FFCC00"/>
            </a:solidFill>
          </a:ln>
        </p:spPr>
        <p:txBody>
          <a:bodyPr wrap="square" anchor="ctr">
            <a:spAutoFit/>
          </a:bodyPr>
          <a:lstStyle/>
          <a:p>
            <a:pPr algn="ctr" fontAlgn="base">
              <a:spcBef>
                <a:spcPct val="0"/>
              </a:spcBef>
              <a:spcAft>
                <a:spcPct val="0"/>
              </a:spcAft>
              <a:defRPr/>
            </a:pPr>
            <a:r>
              <a:rPr lang="en-US" sz="1200" b="1" dirty="0">
                <a:solidFill>
                  <a:prstClr val="black"/>
                </a:solidFill>
                <a:cs typeface="Arial" charset="0"/>
              </a:rPr>
              <a:t>Gate</a:t>
            </a:r>
          </a:p>
          <a:p>
            <a:pPr algn="ctr" fontAlgn="base">
              <a:spcBef>
                <a:spcPct val="0"/>
              </a:spcBef>
              <a:spcAft>
                <a:spcPct val="0"/>
              </a:spcAft>
              <a:defRPr/>
            </a:pPr>
            <a:r>
              <a:rPr lang="en-US" sz="1200" b="1" dirty="0">
                <a:solidFill>
                  <a:prstClr val="black"/>
                </a:solidFill>
                <a:cs typeface="Arial" charset="0"/>
              </a:rPr>
              <a:t>keeping</a:t>
            </a:r>
          </a:p>
        </p:txBody>
      </p:sp>
      <p:sp>
        <p:nvSpPr>
          <p:cNvPr id="47" name="TextBox 46">
            <a:extLst>
              <a:ext uri="{FF2B5EF4-FFF2-40B4-BE49-F238E27FC236}">
                <a16:creationId xmlns:a16="http://schemas.microsoft.com/office/drawing/2014/main" id="{24C73BE4-9E4A-4FE0-86B3-7EE83865DD28}"/>
              </a:ext>
            </a:extLst>
          </p:cNvPr>
          <p:cNvSpPr txBox="1"/>
          <p:nvPr/>
        </p:nvSpPr>
        <p:spPr bwMode="auto">
          <a:xfrm>
            <a:off x="3657600" y="2565941"/>
            <a:ext cx="855663" cy="355600"/>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Work Requests</a:t>
            </a:r>
          </a:p>
        </p:txBody>
      </p:sp>
      <p:sp>
        <p:nvSpPr>
          <p:cNvPr id="48" name="TextBox 47">
            <a:extLst>
              <a:ext uri="{FF2B5EF4-FFF2-40B4-BE49-F238E27FC236}">
                <a16:creationId xmlns:a16="http://schemas.microsoft.com/office/drawing/2014/main" id="{66340837-B54D-4F3C-ACEE-CF19A71558AD}"/>
              </a:ext>
            </a:extLst>
          </p:cNvPr>
          <p:cNvSpPr txBox="1"/>
          <p:nvPr/>
        </p:nvSpPr>
        <p:spPr bwMode="auto">
          <a:xfrm>
            <a:off x="4716462" y="2565941"/>
            <a:ext cx="998538" cy="355600"/>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Material Procurement</a:t>
            </a:r>
          </a:p>
        </p:txBody>
      </p:sp>
      <p:sp>
        <p:nvSpPr>
          <p:cNvPr id="49" name="TextBox 48">
            <a:extLst>
              <a:ext uri="{FF2B5EF4-FFF2-40B4-BE49-F238E27FC236}">
                <a16:creationId xmlns:a16="http://schemas.microsoft.com/office/drawing/2014/main" id="{401062D4-6D8E-495A-AD7D-9C6832855B49}"/>
              </a:ext>
            </a:extLst>
          </p:cNvPr>
          <p:cNvSpPr txBox="1"/>
          <p:nvPr/>
        </p:nvSpPr>
        <p:spPr bwMode="auto">
          <a:xfrm>
            <a:off x="6010275" y="2565941"/>
            <a:ext cx="855663" cy="355600"/>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Resource Schedule</a:t>
            </a:r>
          </a:p>
        </p:txBody>
      </p:sp>
      <p:sp>
        <p:nvSpPr>
          <p:cNvPr id="50" name="TextBox 49">
            <a:extLst>
              <a:ext uri="{FF2B5EF4-FFF2-40B4-BE49-F238E27FC236}">
                <a16:creationId xmlns:a16="http://schemas.microsoft.com/office/drawing/2014/main" id="{B98D48ED-EE04-45E2-99B8-8DA41F1CEA04}"/>
              </a:ext>
            </a:extLst>
          </p:cNvPr>
          <p:cNvSpPr txBox="1"/>
          <p:nvPr/>
        </p:nvSpPr>
        <p:spPr bwMode="auto">
          <a:xfrm>
            <a:off x="7010400" y="2307178"/>
            <a:ext cx="854075" cy="21272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Backlog</a:t>
            </a:r>
          </a:p>
        </p:txBody>
      </p:sp>
      <p:sp>
        <p:nvSpPr>
          <p:cNvPr id="51" name="TextBox 50">
            <a:extLst>
              <a:ext uri="{FF2B5EF4-FFF2-40B4-BE49-F238E27FC236}">
                <a16:creationId xmlns:a16="http://schemas.microsoft.com/office/drawing/2014/main" id="{8F66A985-6BC0-4631-AE3F-E0EC9D5C7B11}"/>
              </a:ext>
            </a:extLst>
          </p:cNvPr>
          <p:cNvSpPr txBox="1"/>
          <p:nvPr/>
        </p:nvSpPr>
        <p:spPr bwMode="auto">
          <a:xfrm>
            <a:off x="7069913" y="2941542"/>
            <a:ext cx="993775" cy="461963"/>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Turnaround Scope</a:t>
            </a:r>
          </a:p>
        </p:txBody>
      </p:sp>
      <p:cxnSp>
        <p:nvCxnSpPr>
          <p:cNvPr id="52" name="Straight Arrow Connector 51">
            <a:extLst>
              <a:ext uri="{FF2B5EF4-FFF2-40B4-BE49-F238E27FC236}">
                <a16:creationId xmlns:a16="http://schemas.microsoft.com/office/drawing/2014/main" id="{AA2CD5EC-EC54-480A-841A-E24F8652570C}"/>
              </a:ext>
            </a:extLst>
          </p:cNvPr>
          <p:cNvCxnSpPr/>
          <p:nvPr/>
        </p:nvCxnSpPr>
        <p:spPr bwMode="auto">
          <a:xfrm>
            <a:off x="4298950" y="2742153"/>
            <a:ext cx="14287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C44FB86-8B51-475E-9516-9A39355BE969}"/>
              </a:ext>
            </a:extLst>
          </p:cNvPr>
          <p:cNvCxnSpPr/>
          <p:nvPr/>
        </p:nvCxnSpPr>
        <p:spPr bwMode="auto">
          <a:xfrm>
            <a:off x="5938838" y="2742153"/>
            <a:ext cx="14287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F8F1A0-DD62-4E17-BF32-98E2D3F41E3C}"/>
              </a:ext>
            </a:extLst>
          </p:cNvPr>
          <p:cNvCxnSpPr/>
          <p:nvPr/>
        </p:nvCxnSpPr>
        <p:spPr bwMode="auto">
          <a:xfrm flipV="1">
            <a:off x="6790853" y="2430360"/>
            <a:ext cx="347472" cy="315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84A566-6BBB-407C-BA04-0562A2FC8BDC}"/>
              </a:ext>
            </a:extLst>
          </p:cNvPr>
          <p:cNvCxnSpPr/>
          <p:nvPr/>
        </p:nvCxnSpPr>
        <p:spPr bwMode="auto">
          <a:xfrm rot="16200000" flipH="1">
            <a:off x="6796087" y="2740566"/>
            <a:ext cx="352425"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6C835-865B-4A32-AF67-D6E8B2F8B5F5}"/>
              </a:ext>
            </a:extLst>
          </p:cNvPr>
          <p:cNvCxnSpPr/>
          <p:nvPr/>
        </p:nvCxnSpPr>
        <p:spPr bwMode="auto">
          <a:xfrm>
            <a:off x="6794500" y="2742153"/>
            <a:ext cx="28416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41A7E47-98C6-45B9-8CCF-6F25F19897F6}"/>
              </a:ext>
            </a:extLst>
          </p:cNvPr>
          <p:cNvSpPr txBox="1"/>
          <p:nvPr/>
        </p:nvSpPr>
        <p:spPr bwMode="auto">
          <a:xfrm>
            <a:off x="3581400" y="4649836"/>
            <a:ext cx="874713" cy="39687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Work Requests</a:t>
            </a:r>
          </a:p>
        </p:txBody>
      </p:sp>
      <p:sp>
        <p:nvSpPr>
          <p:cNvPr id="58" name="TextBox 57">
            <a:extLst>
              <a:ext uri="{FF2B5EF4-FFF2-40B4-BE49-F238E27FC236}">
                <a16:creationId xmlns:a16="http://schemas.microsoft.com/office/drawing/2014/main" id="{6B677F6D-71BC-4C60-AADF-05F2A099352D}"/>
              </a:ext>
            </a:extLst>
          </p:cNvPr>
          <p:cNvSpPr txBox="1"/>
          <p:nvPr/>
        </p:nvSpPr>
        <p:spPr bwMode="auto">
          <a:xfrm>
            <a:off x="5765800" y="4649836"/>
            <a:ext cx="1020763" cy="39687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Material Procurement</a:t>
            </a:r>
          </a:p>
        </p:txBody>
      </p:sp>
      <p:sp>
        <p:nvSpPr>
          <p:cNvPr id="59" name="TextBox 58">
            <a:extLst>
              <a:ext uri="{FF2B5EF4-FFF2-40B4-BE49-F238E27FC236}">
                <a16:creationId xmlns:a16="http://schemas.microsoft.com/office/drawing/2014/main" id="{D3B9E385-FCB2-4FE3-A48F-519E54191E2D}"/>
              </a:ext>
            </a:extLst>
          </p:cNvPr>
          <p:cNvSpPr txBox="1"/>
          <p:nvPr/>
        </p:nvSpPr>
        <p:spPr bwMode="auto">
          <a:xfrm>
            <a:off x="6713538" y="4649836"/>
            <a:ext cx="874712" cy="39687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Resource Schedule</a:t>
            </a:r>
          </a:p>
        </p:txBody>
      </p:sp>
      <p:sp>
        <p:nvSpPr>
          <p:cNvPr id="60" name="TextBox 59">
            <a:extLst>
              <a:ext uri="{FF2B5EF4-FFF2-40B4-BE49-F238E27FC236}">
                <a16:creationId xmlns:a16="http://schemas.microsoft.com/office/drawing/2014/main" id="{42115EC5-F405-4114-A103-9AA8B00D0BDD}"/>
              </a:ext>
            </a:extLst>
          </p:cNvPr>
          <p:cNvSpPr txBox="1"/>
          <p:nvPr/>
        </p:nvSpPr>
        <p:spPr bwMode="auto">
          <a:xfrm>
            <a:off x="7659688" y="4714923"/>
            <a:ext cx="874712" cy="23812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Backlog</a:t>
            </a:r>
          </a:p>
        </p:txBody>
      </p:sp>
      <p:sp>
        <p:nvSpPr>
          <p:cNvPr id="61" name="TextBox 60">
            <a:extLst>
              <a:ext uri="{FF2B5EF4-FFF2-40B4-BE49-F238E27FC236}">
                <a16:creationId xmlns:a16="http://schemas.microsoft.com/office/drawing/2014/main" id="{2714B70C-5B66-4997-B74C-77E47877D682}"/>
              </a:ext>
            </a:extLst>
          </p:cNvPr>
          <p:cNvSpPr txBox="1"/>
          <p:nvPr/>
        </p:nvSpPr>
        <p:spPr bwMode="auto">
          <a:xfrm>
            <a:off x="5111750" y="4151532"/>
            <a:ext cx="984250" cy="461963"/>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Turnaround Scope</a:t>
            </a:r>
          </a:p>
        </p:txBody>
      </p:sp>
      <p:sp>
        <p:nvSpPr>
          <p:cNvPr id="62" name="TextBox 61">
            <a:extLst>
              <a:ext uri="{FF2B5EF4-FFF2-40B4-BE49-F238E27FC236}">
                <a16:creationId xmlns:a16="http://schemas.microsoft.com/office/drawing/2014/main" id="{44CE8BE8-87DE-4544-86A3-6ECD9D8B2AEA}"/>
              </a:ext>
            </a:extLst>
          </p:cNvPr>
          <p:cNvSpPr txBox="1"/>
          <p:nvPr/>
        </p:nvSpPr>
        <p:spPr bwMode="auto">
          <a:xfrm>
            <a:off x="5183188" y="5202457"/>
            <a:ext cx="1166812" cy="39687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Non value work not done</a:t>
            </a:r>
          </a:p>
        </p:txBody>
      </p:sp>
      <p:cxnSp>
        <p:nvCxnSpPr>
          <p:cNvPr id="63" name="Straight Arrow Connector 62">
            <a:extLst>
              <a:ext uri="{FF2B5EF4-FFF2-40B4-BE49-F238E27FC236}">
                <a16:creationId xmlns:a16="http://schemas.microsoft.com/office/drawing/2014/main" id="{0E9CE9A9-E162-4518-B2DE-88FA4BED3B54}"/>
              </a:ext>
            </a:extLst>
          </p:cNvPr>
          <p:cNvCxnSpPr/>
          <p:nvPr/>
        </p:nvCxnSpPr>
        <p:spPr bwMode="auto">
          <a:xfrm>
            <a:off x="4267200" y="4846686"/>
            <a:ext cx="144462"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F4D9ED1-EC0C-40A3-9FDA-981F12683687}"/>
              </a:ext>
            </a:extLst>
          </p:cNvPr>
          <p:cNvCxnSpPr/>
          <p:nvPr/>
        </p:nvCxnSpPr>
        <p:spPr bwMode="auto">
          <a:xfrm>
            <a:off x="6640513" y="4846686"/>
            <a:ext cx="1460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62D4D64-57F6-4F67-A16E-8B756274DBD5}"/>
              </a:ext>
            </a:extLst>
          </p:cNvPr>
          <p:cNvCxnSpPr/>
          <p:nvPr/>
        </p:nvCxnSpPr>
        <p:spPr bwMode="auto">
          <a:xfrm flipV="1">
            <a:off x="4892675" y="4480145"/>
            <a:ext cx="363538" cy="261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3A74241-8878-43DB-9357-54348060F5CD}"/>
              </a:ext>
            </a:extLst>
          </p:cNvPr>
          <p:cNvCxnSpPr/>
          <p:nvPr/>
        </p:nvCxnSpPr>
        <p:spPr bwMode="auto">
          <a:xfrm>
            <a:off x="7515225" y="4846686"/>
            <a:ext cx="29051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A80E34-175C-4C72-9ADB-A9428DDC065D}"/>
              </a:ext>
            </a:extLst>
          </p:cNvPr>
          <p:cNvCxnSpPr/>
          <p:nvPr/>
        </p:nvCxnSpPr>
        <p:spPr bwMode="auto">
          <a:xfrm rot="16200000" flipH="1">
            <a:off x="4946651" y="5023069"/>
            <a:ext cx="328612" cy="290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8CA9FA8-A96B-4B8E-A98C-AEDE009A520E}"/>
              </a:ext>
            </a:extLst>
          </p:cNvPr>
          <p:cNvSpPr txBox="1"/>
          <p:nvPr/>
        </p:nvSpPr>
        <p:spPr>
          <a:xfrm>
            <a:off x="3733800" y="1932854"/>
            <a:ext cx="1905000" cy="276999"/>
          </a:xfrm>
          <a:prstGeom prst="rect">
            <a:avLst/>
          </a:prstGeom>
          <a:noFill/>
        </p:spPr>
        <p:txBody>
          <a:bodyPr wrap="square">
            <a:spAutoFit/>
          </a:bodyPr>
          <a:lstStyle/>
          <a:p>
            <a:pPr fontAlgn="base">
              <a:spcBef>
                <a:spcPct val="0"/>
              </a:spcBef>
              <a:spcAft>
                <a:spcPct val="0"/>
              </a:spcAft>
              <a:defRPr/>
            </a:pPr>
            <a:r>
              <a:rPr lang="en-US" sz="1200" b="1" u="sng" dirty="0">
                <a:solidFill>
                  <a:srgbClr val="1F497D"/>
                </a:solidFill>
                <a:cs typeface="Arial" charset="0"/>
              </a:rPr>
              <a:t>Current Process</a:t>
            </a:r>
          </a:p>
        </p:txBody>
      </p:sp>
      <p:sp>
        <p:nvSpPr>
          <p:cNvPr id="69" name="TextBox 68">
            <a:extLst>
              <a:ext uri="{FF2B5EF4-FFF2-40B4-BE49-F238E27FC236}">
                <a16:creationId xmlns:a16="http://schemas.microsoft.com/office/drawing/2014/main" id="{230BC746-9F91-4195-9526-948AE9D62F16}"/>
              </a:ext>
            </a:extLst>
          </p:cNvPr>
          <p:cNvSpPr txBox="1"/>
          <p:nvPr/>
        </p:nvSpPr>
        <p:spPr>
          <a:xfrm>
            <a:off x="3733800" y="3874533"/>
            <a:ext cx="1905000" cy="276999"/>
          </a:xfrm>
          <a:prstGeom prst="rect">
            <a:avLst/>
          </a:prstGeom>
          <a:noFill/>
        </p:spPr>
        <p:txBody>
          <a:bodyPr wrap="square">
            <a:spAutoFit/>
          </a:bodyPr>
          <a:lstStyle/>
          <a:p>
            <a:pPr fontAlgn="base">
              <a:spcBef>
                <a:spcPct val="0"/>
              </a:spcBef>
              <a:spcAft>
                <a:spcPct val="0"/>
              </a:spcAft>
              <a:defRPr/>
            </a:pPr>
            <a:r>
              <a:rPr lang="en-US" sz="1200" b="1" u="sng" dirty="0">
                <a:solidFill>
                  <a:srgbClr val="1F497D"/>
                </a:solidFill>
                <a:cs typeface="Arial" charset="0"/>
              </a:rPr>
              <a:t>Expected Process</a:t>
            </a:r>
          </a:p>
        </p:txBody>
      </p:sp>
      <p:sp>
        <p:nvSpPr>
          <p:cNvPr id="70" name="Freeform 131">
            <a:extLst>
              <a:ext uri="{FF2B5EF4-FFF2-40B4-BE49-F238E27FC236}">
                <a16:creationId xmlns:a16="http://schemas.microsoft.com/office/drawing/2014/main" id="{C84E82FF-A498-4C4E-9E92-93A5115F603A}"/>
              </a:ext>
            </a:extLst>
          </p:cNvPr>
          <p:cNvSpPr/>
          <p:nvPr/>
        </p:nvSpPr>
        <p:spPr>
          <a:xfrm>
            <a:off x="3886200" y="2209853"/>
            <a:ext cx="3505200" cy="325925"/>
          </a:xfrm>
          <a:custGeom>
            <a:avLst/>
            <a:gdLst>
              <a:gd name="connsiteX0" fmla="*/ 0 w 2218099"/>
              <a:gd name="connsiteY0" fmla="*/ 18107 h 325925"/>
              <a:gd name="connsiteX1" fmla="*/ 1068309 w 2218099"/>
              <a:gd name="connsiteY1" fmla="*/ 18107 h 325925"/>
              <a:gd name="connsiteX2" fmla="*/ 1339913 w 2218099"/>
              <a:gd name="connsiteY2" fmla="*/ 325925 h 325925"/>
              <a:gd name="connsiteX3" fmla="*/ 1874067 w 2218099"/>
              <a:gd name="connsiteY3" fmla="*/ 316871 h 325925"/>
              <a:gd name="connsiteX4" fmla="*/ 2218099 w 2218099"/>
              <a:gd name="connsiteY4" fmla="*/ 0 h 3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99" h="325925">
                <a:moveTo>
                  <a:pt x="0" y="18107"/>
                </a:moveTo>
                <a:lnTo>
                  <a:pt x="1068309" y="18107"/>
                </a:lnTo>
                <a:lnTo>
                  <a:pt x="1339913" y="325925"/>
                </a:lnTo>
                <a:lnTo>
                  <a:pt x="1874067" y="316871"/>
                </a:lnTo>
                <a:lnTo>
                  <a:pt x="2218099"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endParaRPr>
          </a:p>
        </p:txBody>
      </p:sp>
      <p:sp>
        <p:nvSpPr>
          <p:cNvPr id="71" name="Freeform 132">
            <a:extLst>
              <a:ext uri="{FF2B5EF4-FFF2-40B4-BE49-F238E27FC236}">
                <a16:creationId xmlns:a16="http://schemas.microsoft.com/office/drawing/2014/main" id="{62F205E8-E20B-4129-9C55-5878360C1F3F}"/>
              </a:ext>
            </a:extLst>
          </p:cNvPr>
          <p:cNvSpPr/>
          <p:nvPr/>
        </p:nvSpPr>
        <p:spPr>
          <a:xfrm flipV="1">
            <a:off x="3886200" y="3029190"/>
            <a:ext cx="3505200" cy="325925"/>
          </a:xfrm>
          <a:custGeom>
            <a:avLst/>
            <a:gdLst>
              <a:gd name="connsiteX0" fmla="*/ 0 w 2218099"/>
              <a:gd name="connsiteY0" fmla="*/ 18107 h 325925"/>
              <a:gd name="connsiteX1" fmla="*/ 1068309 w 2218099"/>
              <a:gd name="connsiteY1" fmla="*/ 18107 h 325925"/>
              <a:gd name="connsiteX2" fmla="*/ 1339913 w 2218099"/>
              <a:gd name="connsiteY2" fmla="*/ 325925 h 325925"/>
              <a:gd name="connsiteX3" fmla="*/ 1874067 w 2218099"/>
              <a:gd name="connsiteY3" fmla="*/ 316871 h 325925"/>
              <a:gd name="connsiteX4" fmla="*/ 2218099 w 2218099"/>
              <a:gd name="connsiteY4" fmla="*/ 0 h 3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99" h="325925">
                <a:moveTo>
                  <a:pt x="0" y="18107"/>
                </a:moveTo>
                <a:lnTo>
                  <a:pt x="1068309" y="18107"/>
                </a:lnTo>
                <a:lnTo>
                  <a:pt x="1339913" y="325925"/>
                </a:lnTo>
                <a:lnTo>
                  <a:pt x="1874067" y="316871"/>
                </a:lnTo>
                <a:lnTo>
                  <a:pt x="2218099"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endParaRPr>
          </a:p>
        </p:txBody>
      </p:sp>
      <p:sp>
        <p:nvSpPr>
          <p:cNvPr id="72" name="Freeform 133">
            <a:extLst>
              <a:ext uri="{FF2B5EF4-FFF2-40B4-BE49-F238E27FC236}">
                <a16:creationId xmlns:a16="http://schemas.microsoft.com/office/drawing/2014/main" id="{3710AC19-750A-467F-8F79-6FF5A2A3204E}"/>
              </a:ext>
            </a:extLst>
          </p:cNvPr>
          <p:cNvSpPr/>
          <p:nvPr/>
        </p:nvSpPr>
        <p:spPr>
          <a:xfrm>
            <a:off x="3797929" y="4205850"/>
            <a:ext cx="4110273" cy="398353"/>
          </a:xfrm>
          <a:custGeom>
            <a:avLst/>
            <a:gdLst>
              <a:gd name="connsiteX0" fmla="*/ 0 w 4110273"/>
              <a:gd name="connsiteY0" fmla="*/ 0 h 398353"/>
              <a:gd name="connsiteX1" fmla="*/ 307818 w 4110273"/>
              <a:gd name="connsiteY1" fmla="*/ 0 h 398353"/>
              <a:gd name="connsiteX2" fmla="*/ 669956 w 4110273"/>
              <a:gd name="connsiteY2" fmla="*/ 398353 h 398353"/>
              <a:gd name="connsiteX3" fmla="*/ 3856776 w 4110273"/>
              <a:gd name="connsiteY3" fmla="*/ 398353 h 398353"/>
              <a:gd name="connsiteX4" fmla="*/ 4110273 w 4110273"/>
              <a:gd name="connsiteY4" fmla="*/ 244444 h 39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273" h="398353">
                <a:moveTo>
                  <a:pt x="0" y="0"/>
                </a:moveTo>
                <a:lnTo>
                  <a:pt x="307818" y="0"/>
                </a:lnTo>
                <a:lnTo>
                  <a:pt x="669956" y="398353"/>
                </a:lnTo>
                <a:lnTo>
                  <a:pt x="3856776" y="398353"/>
                </a:lnTo>
                <a:lnTo>
                  <a:pt x="4110273" y="244444"/>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endParaRPr>
          </a:p>
        </p:txBody>
      </p:sp>
      <p:sp>
        <p:nvSpPr>
          <p:cNvPr id="73" name="Freeform 134">
            <a:extLst>
              <a:ext uri="{FF2B5EF4-FFF2-40B4-BE49-F238E27FC236}">
                <a16:creationId xmlns:a16="http://schemas.microsoft.com/office/drawing/2014/main" id="{C7C8A180-5110-41DD-A1F7-4D86321D9A81}"/>
              </a:ext>
            </a:extLst>
          </p:cNvPr>
          <p:cNvSpPr/>
          <p:nvPr/>
        </p:nvSpPr>
        <p:spPr>
          <a:xfrm flipV="1">
            <a:off x="3810000" y="5124779"/>
            <a:ext cx="4110273" cy="398353"/>
          </a:xfrm>
          <a:custGeom>
            <a:avLst/>
            <a:gdLst>
              <a:gd name="connsiteX0" fmla="*/ 0 w 4110273"/>
              <a:gd name="connsiteY0" fmla="*/ 0 h 398353"/>
              <a:gd name="connsiteX1" fmla="*/ 307818 w 4110273"/>
              <a:gd name="connsiteY1" fmla="*/ 0 h 398353"/>
              <a:gd name="connsiteX2" fmla="*/ 669956 w 4110273"/>
              <a:gd name="connsiteY2" fmla="*/ 398353 h 398353"/>
              <a:gd name="connsiteX3" fmla="*/ 3856776 w 4110273"/>
              <a:gd name="connsiteY3" fmla="*/ 398353 h 398353"/>
              <a:gd name="connsiteX4" fmla="*/ 4110273 w 4110273"/>
              <a:gd name="connsiteY4" fmla="*/ 244444 h 39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273" h="398353">
                <a:moveTo>
                  <a:pt x="0" y="0"/>
                </a:moveTo>
                <a:lnTo>
                  <a:pt x="307818" y="0"/>
                </a:lnTo>
                <a:lnTo>
                  <a:pt x="669956" y="398353"/>
                </a:lnTo>
                <a:lnTo>
                  <a:pt x="3856776" y="398353"/>
                </a:lnTo>
                <a:lnTo>
                  <a:pt x="4110273" y="244444"/>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endParaRPr>
          </a:p>
        </p:txBody>
      </p:sp>
      <p:sp>
        <p:nvSpPr>
          <p:cNvPr id="74" name="Curved Up Arrow 135">
            <a:extLst>
              <a:ext uri="{FF2B5EF4-FFF2-40B4-BE49-F238E27FC236}">
                <a16:creationId xmlns:a16="http://schemas.microsoft.com/office/drawing/2014/main" id="{56311859-7AA8-49D6-822B-37CC47AF22DC}"/>
              </a:ext>
            </a:extLst>
          </p:cNvPr>
          <p:cNvSpPr/>
          <p:nvPr/>
        </p:nvSpPr>
        <p:spPr>
          <a:xfrm rot="21044734">
            <a:off x="4446588" y="3267128"/>
            <a:ext cx="1905000" cy="457200"/>
          </a:xfrm>
          <a:prstGeom prst="curvedUp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75" name="TextBox 74">
            <a:extLst>
              <a:ext uri="{FF2B5EF4-FFF2-40B4-BE49-F238E27FC236}">
                <a16:creationId xmlns:a16="http://schemas.microsoft.com/office/drawing/2014/main" id="{32E703FA-8201-4AC5-B0AD-71CB15318E92}"/>
              </a:ext>
            </a:extLst>
          </p:cNvPr>
          <p:cNvSpPr txBox="1"/>
          <p:nvPr/>
        </p:nvSpPr>
        <p:spPr>
          <a:xfrm>
            <a:off x="4495800" y="3352853"/>
            <a:ext cx="1600200" cy="276225"/>
          </a:xfrm>
          <a:prstGeom prst="rect">
            <a:avLst/>
          </a:prstGeom>
          <a:noFill/>
        </p:spPr>
        <p:txBody>
          <a:bodyPr>
            <a:spAutoFit/>
          </a:bodyPr>
          <a:lstStyle/>
          <a:p>
            <a:pPr algn="ctr" fontAlgn="base">
              <a:spcBef>
                <a:spcPct val="0"/>
              </a:spcBef>
              <a:spcAft>
                <a:spcPct val="0"/>
              </a:spcAft>
              <a:defRPr/>
            </a:pPr>
            <a:r>
              <a:rPr lang="en-US" sz="1200" dirty="0">
                <a:solidFill>
                  <a:prstClr val="black"/>
                </a:solidFill>
                <a:cs typeface="Arial" charset="0"/>
              </a:rPr>
              <a:t>Emergency Work</a:t>
            </a:r>
          </a:p>
        </p:txBody>
      </p:sp>
      <p:sp>
        <p:nvSpPr>
          <p:cNvPr id="76" name="Rectangle 33">
            <a:extLst>
              <a:ext uri="{FF2B5EF4-FFF2-40B4-BE49-F238E27FC236}">
                <a16:creationId xmlns:a16="http://schemas.microsoft.com/office/drawing/2014/main" id="{2BAEB972-8339-40C5-84D0-EF064DDE7A8E}"/>
              </a:ext>
            </a:extLst>
          </p:cNvPr>
          <p:cNvSpPr>
            <a:spLocks noChangeArrowheads="1"/>
          </p:cNvSpPr>
          <p:nvPr/>
        </p:nvSpPr>
        <p:spPr bwMode="auto">
          <a:xfrm>
            <a:off x="3292475" y="1512333"/>
            <a:ext cx="3581400" cy="306388"/>
          </a:xfrm>
          <a:prstGeom prst="rect">
            <a:avLst/>
          </a:prstGeom>
          <a:noFill/>
          <a:ln w="9525">
            <a:noFill/>
            <a:miter lim="800000"/>
            <a:headEnd/>
            <a:tailEnd/>
          </a:ln>
        </p:spPr>
        <p:txBody>
          <a:bodyPr>
            <a:spAutoFit/>
          </a:bodyPr>
          <a:lstStyle/>
          <a:p>
            <a:pPr marL="114300" indent="-114300" fontAlgn="base">
              <a:spcBef>
                <a:spcPts val="600"/>
              </a:spcBef>
              <a:spcAft>
                <a:spcPct val="0"/>
              </a:spcAft>
            </a:pPr>
            <a:r>
              <a:rPr lang="en-US" sz="1400" b="1" i="1" dirty="0">
                <a:solidFill>
                  <a:prstClr val="black"/>
                </a:solidFill>
                <a:cs typeface="Arial" charset="0"/>
              </a:rPr>
              <a:t>Gatekeeping Benefits</a:t>
            </a:r>
          </a:p>
        </p:txBody>
      </p:sp>
      <p:sp>
        <p:nvSpPr>
          <p:cNvPr id="77" name="Rectangle 17">
            <a:extLst>
              <a:ext uri="{FF2B5EF4-FFF2-40B4-BE49-F238E27FC236}">
                <a16:creationId xmlns:a16="http://schemas.microsoft.com/office/drawing/2014/main" id="{DEE63195-188E-4259-8167-C6B52034E237}"/>
              </a:ext>
            </a:extLst>
          </p:cNvPr>
          <p:cNvSpPr>
            <a:spLocks noChangeArrowheads="1"/>
          </p:cNvSpPr>
          <p:nvPr/>
        </p:nvSpPr>
        <p:spPr bwMode="auto">
          <a:xfrm>
            <a:off x="3620035" y="5703333"/>
            <a:ext cx="4905835" cy="723275"/>
          </a:xfrm>
          <a:prstGeom prst="rect">
            <a:avLst/>
          </a:prstGeom>
          <a:solidFill>
            <a:schemeClr val="accent3">
              <a:lumMod val="20000"/>
              <a:lumOff val="80000"/>
            </a:schemeClr>
          </a:solidFill>
          <a:ln w="9525">
            <a:noFill/>
            <a:miter lim="800000"/>
            <a:headEnd/>
            <a:tailEnd/>
          </a:ln>
        </p:spPr>
        <p:txBody>
          <a:bodyPr wrap="square">
            <a:spAutoFit/>
          </a:bodyPr>
          <a:lstStyle/>
          <a:p>
            <a:pPr marL="114300" indent="-114300" fontAlgn="base">
              <a:spcBef>
                <a:spcPts val="600"/>
              </a:spcBef>
              <a:spcAft>
                <a:spcPct val="0"/>
              </a:spcAft>
              <a:buFont typeface="Arial" charset="0"/>
              <a:buChar char="•"/>
            </a:pPr>
            <a:r>
              <a:rPr lang="en-US" sz="1200" dirty="0">
                <a:solidFill>
                  <a:prstClr val="black"/>
                </a:solidFill>
                <a:cs typeface="Arial" charset="0"/>
              </a:rPr>
              <a:t>Gatekeeping early in the process will eliminate the non-value added work </a:t>
            </a:r>
          </a:p>
          <a:p>
            <a:pPr marL="114300" indent="-114300" fontAlgn="base">
              <a:spcBef>
                <a:spcPts val="600"/>
              </a:spcBef>
              <a:spcAft>
                <a:spcPct val="0"/>
              </a:spcAft>
              <a:buFont typeface="Arial" charset="0"/>
              <a:buChar char="•"/>
            </a:pPr>
            <a:r>
              <a:rPr lang="en-US" sz="1200" dirty="0">
                <a:solidFill>
                  <a:prstClr val="black"/>
                </a:solidFill>
                <a:cs typeface="Arial" charset="0"/>
              </a:rPr>
              <a:t>Adjustments to the resources should be made based on the value added work demand</a:t>
            </a:r>
          </a:p>
        </p:txBody>
      </p:sp>
      <p:sp>
        <p:nvSpPr>
          <p:cNvPr id="78" name="TextBox 77">
            <a:extLst>
              <a:ext uri="{FF2B5EF4-FFF2-40B4-BE49-F238E27FC236}">
                <a16:creationId xmlns:a16="http://schemas.microsoft.com/office/drawing/2014/main" id="{0319D321-C367-4464-921E-7F1508F2D75E}"/>
              </a:ext>
            </a:extLst>
          </p:cNvPr>
          <p:cNvSpPr txBox="1"/>
          <p:nvPr/>
        </p:nvSpPr>
        <p:spPr bwMode="auto">
          <a:xfrm>
            <a:off x="7022336" y="2532429"/>
            <a:ext cx="1321564" cy="461665"/>
          </a:xfrm>
          <a:prstGeom prst="rect">
            <a:avLst/>
          </a:prstGeom>
          <a:noFill/>
        </p:spPr>
        <p:txBody>
          <a:bodyPr wrap="square">
            <a:spAutoFit/>
          </a:bodyPr>
          <a:lstStyle/>
          <a:p>
            <a:pPr algn="ctr" fontAlgn="base">
              <a:spcBef>
                <a:spcPct val="0"/>
              </a:spcBef>
              <a:spcAft>
                <a:spcPct val="0"/>
              </a:spcAft>
              <a:defRPr/>
            </a:pPr>
            <a:r>
              <a:rPr lang="en-US" sz="1200" dirty="0">
                <a:solidFill>
                  <a:prstClr val="black"/>
                </a:solidFill>
                <a:cs typeface="Arial" charset="0"/>
              </a:rPr>
              <a:t>Work Requests Generated</a:t>
            </a:r>
          </a:p>
        </p:txBody>
      </p:sp>
      <p:sp>
        <p:nvSpPr>
          <p:cNvPr id="79" name="TextBox 78">
            <a:extLst>
              <a:ext uri="{FF2B5EF4-FFF2-40B4-BE49-F238E27FC236}">
                <a16:creationId xmlns:a16="http://schemas.microsoft.com/office/drawing/2014/main" id="{22519254-B160-453B-B17D-30BE950C6760}"/>
              </a:ext>
            </a:extLst>
          </p:cNvPr>
          <p:cNvSpPr txBox="1"/>
          <p:nvPr/>
        </p:nvSpPr>
        <p:spPr bwMode="auto">
          <a:xfrm>
            <a:off x="5961370" y="1979020"/>
            <a:ext cx="960664" cy="461665"/>
          </a:xfrm>
          <a:prstGeom prst="rect">
            <a:avLst/>
          </a:prstGeom>
          <a:noFill/>
        </p:spPr>
        <p:txBody>
          <a:bodyPr wrap="square">
            <a:spAutoFit/>
          </a:bodyPr>
          <a:lstStyle/>
          <a:p>
            <a:pPr algn="ctr" fontAlgn="base">
              <a:spcBef>
                <a:spcPct val="0"/>
              </a:spcBef>
              <a:spcAft>
                <a:spcPct val="0"/>
              </a:spcAft>
              <a:defRPr/>
            </a:pPr>
            <a:r>
              <a:rPr lang="en-US" sz="1200" dirty="0">
                <a:solidFill>
                  <a:prstClr val="black"/>
                </a:solidFill>
                <a:cs typeface="Arial" charset="0"/>
              </a:rPr>
              <a:t>Resource Constrained</a:t>
            </a:r>
          </a:p>
        </p:txBody>
      </p:sp>
      <p:sp>
        <p:nvSpPr>
          <p:cNvPr id="80" name="TextBox 79">
            <a:extLst>
              <a:ext uri="{FF2B5EF4-FFF2-40B4-BE49-F238E27FC236}">
                <a16:creationId xmlns:a16="http://schemas.microsoft.com/office/drawing/2014/main" id="{BDB886F7-AF7C-4475-B5F6-E2D86AEE1CED}"/>
              </a:ext>
            </a:extLst>
          </p:cNvPr>
          <p:cNvSpPr txBox="1"/>
          <p:nvPr/>
        </p:nvSpPr>
        <p:spPr bwMode="auto">
          <a:xfrm>
            <a:off x="4335236" y="4117195"/>
            <a:ext cx="960664" cy="461665"/>
          </a:xfrm>
          <a:prstGeom prst="rect">
            <a:avLst/>
          </a:prstGeom>
          <a:noFill/>
        </p:spPr>
        <p:txBody>
          <a:bodyPr wrap="square">
            <a:spAutoFit/>
          </a:bodyPr>
          <a:lstStyle/>
          <a:p>
            <a:pPr algn="ctr" fontAlgn="base">
              <a:spcBef>
                <a:spcPct val="0"/>
              </a:spcBef>
              <a:spcAft>
                <a:spcPct val="0"/>
              </a:spcAft>
              <a:defRPr/>
            </a:pPr>
            <a:r>
              <a:rPr lang="en-US" sz="1200" dirty="0">
                <a:solidFill>
                  <a:prstClr val="black"/>
                </a:solidFill>
                <a:cs typeface="Arial" charset="0"/>
              </a:rPr>
              <a:t>Value Constrained</a:t>
            </a:r>
          </a:p>
        </p:txBody>
      </p:sp>
      <p:sp>
        <p:nvSpPr>
          <p:cNvPr id="81" name="Rectangle 80">
            <a:extLst>
              <a:ext uri="{FF2B5EF4-FFF2-40B4-BE49-F238E27FC236}">
                <a16:creationId xmlns:a16="http://schemas.microsoft.com/office/drawing/2014/main" id="{4A66ED11-063A-4C55-8B57-9F155F3384C2}"/>
              </a:ext>
            </a:extLst>
          </p:cNvPr>
          <p:cNvSpPr/>
          <p:nvPr/>
        </p:nvSpPr>
        <p:spPr>
          <a:xfrm>
            <a:off x="5129337" y="4627894"/>
            <a:ext cx="709441" cy="469338"/>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BC8AA53F-B5C0-44C6-A142-AE9D09AA7301}"/>
              </a:ext>
            </a:extLst>
          </p:cNvPr>
          <p:cNvSpPr txBox="1"/>
          <p:nvPr/>
        </p:nvSpPr>
        <p:spPr bwMode="auto">
          <a:xfrm>
            <a:off x="5129384" y="4705870"/>
            <a:ext cx="873125" cy="238125"/>
          </a:xfrm>
          <a:prstGeom prst="rect">
            <a:avLst/>
          </a:prstGeom>
          <a:noFill/>
        </p:spPr>
        <p:txBody>
          <a:bodyPr>
            <a:spAutoFit/>
          </a:bodyPr>
          <a:lstStyle/>
          <a:p>
            <a:pPr fontAlgn="base">
              <a:spcBef>
                <a:spcPct val="0"/>
              </a:spcBef>
              <a:spcAft>
                <a:spcPct val="0"/>
              </a:spcAft>
              <a:defRPr/>
            </a:pPr>
            <a:r>
              <a:rPr lang="en-US" sz="1200" dirty="0">
                <a:solidFill>
                  <a:prstClr val="black"/>
                </a:solidFill>
                <a:cs typeface="Arial" charset="0"/>
              </a:rPr>
              <a:t>Planning</a:t>
            </a:r>
          </a:p>
        </p:txBody>
      </p:sp>
      <p:cxnSp>
        <p:nvCxnSpPr>
          <p:cNvPr id="83" name="Straight Arrow Connector 82">
            <a:extLst>
              <a:ext uri="{FF2B5EF4-FFF2-40B4-BE49-F238E27FC236}">
                <a16:creationId xmlns:a16="http://schemas.microsoft.com/office/drawing/2014/main" id="{48A94753-26B3-411F-8F14-AF2692522900}"/>
              </a:ext>
            </a:extLst>
          </p:cNvPr>
          <p:cNvCxnSpPr/>
          <p:nvPr/>
        </p:nvCxnSpPr>
        <p:spPr bwMode="auto">
          <a:xfrm>
            <a:off x="5765800" y="4846686"/>
            <a:ext cx="1460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9C6592B-ECF4-45F1-8DF3-1CC131432EA6}"/>
              </a:ext>
            </a:extLst>
          </p:cNvPr>
          <p:cNvCxnSpPr/>
          <p:nvPr/>
        </p:nvCxnSpPr>
        <p:spPr bwMode="auto">
          <a:xfrm>
            <a:off x="5056359" y="4837633"/>
            <a:ext cx="1460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5" name="Picture 84" descr="A picture containing table&#10;&#10;Description automatically generated">
            <a:extLst>
              <a:ext uri="{FF2B5EF4-FFF2-40B4-BE49-F238E27FC236}">
                <a16:creationId xmlns:a16="http://schemas.microsoft.com/office/drawing/2014/main" id="{F0DBBD07-7A48-4917-AE9A-9EB66F1FA24E}"/>
              </a:ext>
            </a:extLst>
          </p:cNvPr>
          <p:cNvPicPr>
            <a:picLocks noChangeAspect="1"/>
          </p:cNvPicPr>
          <p:nvPr/>
        </p:nvPicPr>
        <p:blipFill>
          <a:blip r:embed="rId4"/>
          <a:stretch>
            <a:fillRect/>
          </a:stretch>
        </p:blipFill>
        <p:spPr>
          <a:xfrm>
            <a:off x="331470" y="114634"/>
            <a:ext cx="2084070" cy="426287"/>
          </a:xfrm>
          <a:prstGeom prst="rect">
            <a:avLst/>
          </a:prstGeom>
        </p:spPr>
      </p:pic>
      <p:sp>
        <p:nvSpPr>
          <p:cNvPr id="86" name="Rectangle 85">
            <a:extLst>
              <a:ext uri="{FF2B5EF4-FFF2-40B4-BE49-F238E27FC236}">
                <a16:creationId xmlns:a16="http://schemas.microsoft.com/office/drawing/2014/main" id="{E14F750C-F872-4A4B-B047-8751D7AF1DCB}"/>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7" name="TextBox 5">
            <a:extLst>
              <a:ext uri="{FF2B5EF4-FFF2-40B4-BE49-F238E27FC236}">
                <a16:creationId xmlns:a16="http://schemas.microsoft.com/office/drawing/2014/main" id="{F3791D75-E52F-4D45-9AC9-C0AC8C675903}"/>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spTree>
    <p:extLst>
      <p:ext uri="{BB962C8B-B14F-4D97-AF65-F5344CB8AC3E}">
        <p14:creationId xmlns:p14="http://schemas.microsoft.com/office/powerpoint/2010/main" val="3108794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sp>
        <p:nvSpPr>
          <p:cNvPr id="85" name="TextBox 84">
            <a:extLst>
              <a:ext uri="{FF2B5EF4-FFF2-40B4-BE49-F238E27FC236}">
                <a16:creationId xmlns:a16="http://schemas.microsoft.com/office/drawing/2014/main" id="{09B0D64F-0C22-4234-84D5-236E304C9910}"/>
              </a:ext>
            </a:extLst>
          </p:cNvPr>
          <p:cNvSpPr txBox="1"/>
          <p:nvPr/>
        </p:nvSpPr>
        <p:spPr>
          <a:xfrm>
            <a:off x="304800" y="1512333"/>
            <a:ext cx="4080510" cy="369332"/>
          </a:xfrm>
          <a:prstGeom prst="rect">
            <a:avLst/>
          </a:prstGeom>
          <a:noFill/>
        </p:spPr>
        <p:txBody>
          <a:bodyPr wrap="square" rtlCol="0">
            <a:spAutoFit/>
          </a:bodyPr>
          <a:lstStyle/>
          <a:p>
            <a:r>
              <a:rPr lang="en-US" dirty="0"/>
              <a:t>Maintenance Execution Efficiency</a:t>
            </a:r>
          </a:p>
        </p:txBody>
      </p:sp>
      <p:sp>
        <p:nvSpPr>
          <p:cNvPr id="86" name="Rectangle 3">
            <a:extLst>
              <a:ext uri="{FF2B5EF4-FFF2-40B4-BE49-F238E27FC236}">
                <a16:creationId xmlns:a16="http://schemas.microsoft.com/office/drawing/2014/main" id="{5BBAAFF1-0E26-457D-8687-C5718B94CC8F}"/>
              </a:ext>
            </a:extLst>
          </p:cNvPr>
          <p:cNvSpPr>
            <a:spLocks noChangeArrowheads="1"/>
          </p:cNvSpPr>
          <p:nvPr/>
        </p:nvSpPr>
        <p:spPr bwMode="auto">
          <a:xfrm>
            <a:off x="676274" y="2274332"/>
            <a:ext cx="1242195" cy="789891"/>
          </a:xfrm>
          <a:prstGeom prst="rect">
            <a:avLst/>
          </a:prstGeom>
          <a:no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87" name="Rectangle 2">
            <a:extLst>
              <a:ext uri="{FF2B5EF4-FFF2-40B4-BE49-F238E27FC236}">
                <a16:creationId xmlns:a16="http://schemas.microsoft.com/office/drawing/2014/main" id="{7996FA54-2166-4BB1-A427-AD2D87DA2D52}"/>
              </a:ext>
            </a:extLst>
          </p:cNvPr>
          <p:cNvSpPr>
            <a:spLocks noChangeArrowheads="1"/>
          </p:cNvSpPr>
          <p:nvPr/>
        </p:nvSpPr>
        <p:spPr bwMode="auto">
          <a:xfrm>
            <a:off x="697297" y="5537670"/>
            <a:ext cx="1243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Improvement Cycle (Reliability Analysis)</a:t>
            </a:r>
          </a:p>
        </p:txBody>
      </p:sp>
      <p:sp>
        <p:nvSpPr>
          <p:cNvPr id="88" name="Rectangle 3">
            <a:extLst>
              <a:ext uri="{FF2B5EF4-FFF2-40B4-BE49-F238E27FC236}">
                <a16:creationId xmlns:a16="http://schemas.microsoft.com/office/drawing/2014/main" id="{0E5B7F04-47CC-4F36-88F1-07A8D77CFBEA}"/>
              </a:ext>
            </a:extLst>
          </p:cNvPr>
          <p:cNvSpPr>
            <a:spLocks noChangeArrowheads="1"/>
          </p:cNvSpPr>
          <p:nvPr/>
        </p:nvSpPr>
        <p:spPr bwMode="auto">
          <a:xfrm>
            <a:off x="662805" y="3332291"/>
            <a:ext cx="1242195" cy="789891"/>
          </a:xfrm>
          <a:prstGeom prst="rect">
            <a:avLst/>
          </a:prstGeom>
          <a:solidFill>
            <a:schemeClr val="tx2"/>
          </a:solid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89" name="Rectangle 3">
            <a:extLst>
              <a:ext uri="{FF2B5EF4-FFF2-40B4-BE49-F238E27FC236}">
                <a16:creationId xmlns:a16="http://schemas.microsoft.com/office/drawing/2014/main" id="{2FD11D48-D3E2-4AB4-9B9C-C9320FFC95F0}"/>
              </a:ext>
            </a:extLst>
          </p:cNvPr>
          <p:cNvSpPr>
            <a:spLocks noChangeArrowheads="1"/>
          </p:cNvSpPr>
          <p:nvPr/>
        </p:nvSpPr>
        <p:spPr bwMode="auto">
          <a:xfrm>
            <a:off x="685800" y="4399091"/>
            <a:ext cx="1242195" cy="789891"/>
          </a:xfrm>
          <a:prstGeom prst="rect">
            <a:avLst/>
          </a:prstGeom>
          <a:solidFill>
            <a:schemeClr val="tx2"/>
          </a:solid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90" name="Rectangle 3">
            <a:extLst>
              <a:ext uri="{FF2B5EF4-FFF2-40B4-BE49-F238E27FC236}">
                <a16:creationId xmlns:a16="http://schemas.microsoft.com/office/drawing/2014/main" id="{41E5D760-97F0-4D8A-AC7C-E5264E1954E1}"/>
              </a:ext>
            </a:extLst>
          </p:cNvPr>
          <p:cNvSpPr>
            <a:spLocks noChangeArrowheads="1"/>
          </p:cNvSpPr>
          <p:nvPr/>
        </p:nvSpPr>
        <p:spPr bwMode="auto">
          <a:xfrm>
            <a:off x="685800" y="5465891"/>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91" name="Down Arrow 34">
            <a:extLst>
              <a:ext uri="{FF2B5EF4-FFF2-40B4-BE49-F238E27FC236}">
                <a16:creationId xmlns:a16="http://schemas.microsoft.com/office/drawing/2014/main" id="{CCB3CEB6-9FDE-44F0-9123-56F90BC1D089}"/>
              </a:ext>
            </a:extLst>
          </p:cNvPr>
          <p:cNvSpPr/>
          <p:nvPr/>
        </p:nvSpPr>
        <p:spPr>
          <a:xfrm>
            <a:off x="990600" y="3117934"/>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2" name="Down Arrow 41">
            <a:extLst>
              <a:ext uri="{FF2B5EF4-FFF2-40B4-BE49-F238E27FC236}">
                <a16:creationId xmlns:a16="http://schemas.microsoft.com/office/drawing/2014/main" id="{0279FF60-E91B-4366-B3EC-A2B993EE50E4}"/>
              </a:ext>
            </a:extLst>
          </p:cNvPr>
          <p:cNvSpPr/>
          <p:nvPr/>
        </p:nvSpPr>
        <p:spPr>
          <a:xfrm>
            <a:off x="990600" y="4175893"/>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3" name="Down Arrow 42">
            <a:extLst>
              <a:ext uri="{FF2B5EF4-FFF2-40B4-BE49-F238E27FC236}">
                <a16:creationId xmlns:a16="http://schemas.microsoft.com/office/drawing/2014/main" id="{8807631B-7D0D-42E6-9FA2-78B9AF2179A4}"/>
              </a:ext>
            </a:extLst>
          </p:cNvPr>
          <p:cNvSpPr/>
          <p:nvPr/>
        </p:nvSpPr>
        <p:spPr>
          <a:xfrm>
            <a:off x="990600" y="5242693"/>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94" name="Elbow Connector 43">
            <a:extLst>
              <a:ext uri="{FF2B5EF4-FFF2-40B4-BE49-F238E27FC236}">
                <a16:creationId xmlns:a16="http://schemas.microsoft.com/office/drawing/2014/main" id="{93B82B6D-D939-41C5-8C57-FBE278453399}"/>
              </a:ext>
            </a:extLst>
          </p:cNvPr>
          <p:cNvCxnSpPr>
            <a:stCxn id="90" idx="3"/>
            <a:endCxn id="86" idx="3"/>
          </p:cNvCxnSpPr>
          <p:nvPr/>
        </p:nvCxnSpPr>
        <p:spPr>
          <a:xfrm flipH="1" flipV="1">
            <a:off x="1918469" y="2669278"/>
            <a:ext cx="9526" cy="3191559"/>
          </a:xfrm>
          <a:prstGeom prst="bentConnector3">
            <a:avLst>
              <a:gd name="adj1" fmla="val -3962377"/>
            </a:avLst>
          </a:prstGeom>
          <a:ln w="66675">
            <a:solidFill>
              <a:srgbClr val="FF0000">
                <a:alpha val="48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2">
            <a:extLst>
              <a:ext uri="{FF2B5EF4-FFF2-40B4-BE49-F238E27FC236}">
                <a16:creationId xmlns:a16="http://schemas.microsoft.com/office/drawing/2014/main" id="{D96DFA1F-5717-4D30-A9D7-9748E51B29DD}"/>
              </a:ext>
            </a:extLst>
          </p:cNvPr>
          <p:cNvSpPr>
            <a:spLocks noChangeArrowheads="1"/>
          </p:cNvSpPr>
          <p:nvPr/>
        </p:nvSpPr>
        <p:spPr bwMode="auto">
          <a:xfrm>
            <a:off x="800595" y="2346111"/>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Initiation</a:t>
            </a:r>
          </a:p>
          <a:p>
            <a:pPr algn="ctr" defTabSz="912813"/>
            <a:r>
              <a:rPr lang="en-US" altLang="ko-KR" sz="1200" dirty="0">
                <a:latin typeface="Calibri" pitchFamily="34" charset="0"/>
                <a:ea typeface="Batang" pitchFamily="18" charset="-127"/>
                <a:cs typeface="Times New Roman" pitchFamily="18" charset="0"/>
              </a:rPr>
              <a:t>Create Valuable Work</a:t>
            </a:r>
          </a:p>
        </p:txBody>
      </p:sp>
      <p:sp>
        <p:nvSpPr>
          <p:cNvPr id="96" name="Rectangle 2">
            <a:extLst>
              <a:ext uri="{FF2B5EF4-FFF2-40B4-BE49-F238E27FC236}">
                <a16:creationId xmlns:a16="http://schemas.microsoft.com/office/drawing/2014/main" id="{7D91B562-99CB-4EFB-A7D7-BDD3667E5C6B}"/>
              </a:ext>
            </a:extLst>
          </p:cNvPr>
          <p:cNvSpPr>
            <a:spLocks noChangeArrowheads="1"/>
          </p:cNvSpPr>
          <p:nvPr/>
        </p:nvSpPr>
        <p:spPr bwMode="auto">
          <a:xfrm>
            <a:off x="739005" y="3508117"/>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solidFill>
                  <a:schemeClr val="bg1"/>
                </a:solidFill>
                <a:latin typeface="Calibri" pitchFamily="34" charset="0"/>
                <a:ea typeface="Batang" pitchFamily="18" charset="-127"/>
                <a:cs typeface="Times New Roman" pitchFamily="18" charset="0"/>
              </a:rPr>
              <a:t>Planning / Scheduling</a:t>
            </a:r>
          </a:p>
        </p:txBody>
      </p:sp>
      <p:pic>
        <p:nvPicPr>
          <p:cNvPr id="97" name="Picture 11">
            <a:extLst>
              <a:ext uri="{FF2B5EF4-FFF2-40B4-BE49-F238E27FC236}">
                <a16:creationId xmlns:a16="http://schemas.microsoft.com/office/drawing/2014/main" id="{5AE89F28-6C51-4C22-B377-0E8D6A71C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848" y="2247911"/>
            <a:ext cx="4272152" cy="361292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98" name="Text Box 13">
            <a:extLst>
              <a:ext uri="{FF2B5EF4-FFF2-40B4-BE49-F238E27FC236}">
                <a16:creationId xmlns:a16="http://schemas.microsoft.com/office/drawing/2014/main" id="{2608AEA5-1CF9-4C52-80EC-5A62A1863E7A}"/>
              </a:ext>
            </a:extLst>
          </p:cNvPr>
          <p:cNvSpPr txBox="1">
            <a:spLocks noChangeArrowheads="1"/>
          </p:cNvSpPr>
          <p:nvPr/>
        </p:nvSpPr>
        <p:spPr bwMode="auto">
          <a:xfrm>
            <a:off x="5029200" y="5870019"/>
            <a:ext cx="2743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800" i="1" dirty="0"/>
              <a:t>Adapted from Planning Seminar – B. Jacks</a:t>
            </a:r>
          </a:p>
        </p:txBody>
      </p:sp>
      <p:sp>
        <p:nvSpPr>
          <p:cNvPr id="99" name="Down Arrow 55">
            <a:extLst>
              <a:ext uri="{FF2B5EF4-FFF2-40B4-BE49-F238E27FC236}">
                <a16:creationId xmlns:a16="http://schemas.microsoft.com/office/drawing/2014/main" id="{74FDA364-1D04-45FD-91A7-6855EED094C3}"/>
              </a:ext>
            </a:extLst>
          </p:cNvPr>
          <p:cNvSpPr/>
          <p:nvPr/>
        </p:nvSpPr>
        <p:spPr>
          <a:xfrm>
            <a:off x="5029200" y="2084398"/>
            <a:ext cx="533400" cy="685800"/>
          </a:xfrm>
          <a:prstGeom prst="downArrow">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TextBox 99">
            <a:extLst>
              <a:ext uri="{FF2B5EF4-FFF2-40B4-BE49-F238E27FC236}">
                <a16:creationId xmlns:a16="http://schemas.microsoft.com/office/drawing/2014/main" id="{5FC30575-0074-4BD9-AF0A-CF9222BC3272}"/>
              </a:ext>
            </a:extLst>
          </p:cNvPr>
          <p:cNvSpPr txBox="1"/>
          <p:nvPr/>
        </p:nvSpPr>
        <p:spPr>
          <a:xfrm>
            <a:off x="4648200" y="1550998"/>
            <a:ext cx="2209800" cy="523875"/>
          </a:xfrm>
          <a:prstGeom prst="rect">
            <a:avLst/>
          </a:prstGeom>
          <a:noFill/>
        </p:spPr>
        <p:txBody>
          <a:bodyPr>
            <a:spAutoFit/>
          </a:bodyPr>
          <a:lstStyle/>
          <a:p>
            <a:pPr>
              <a:defRPr/>
            </a:pPr>
            <a:r>
              <a:rPr lang="en-US" sz="1400" i="1" dirty="0">
                <a:latin typeface="+mn-lt"/>
              </a:rPr>
              <a:t>Consistent with Lean – </a:t>
            </a:r>
          </a:p>
          <a:p>
            <a:pPr>
              <a:defRPr/>
            </a:pPr>
            <a:r>
              <a:rPr lang="en-US" sz="1400" i="1" dirty="0">
                <a:latin typeface="+mn-lt"/>
              </a:rPr>
              <a:t>This is waste</a:t>
            </a:r>
          </a:p>
        </p:txBody>
      </p:sp>
      <p:sp>
        <p:nvSpPr>
          <p:cNvPr id="101" name="Rectangle 2">
            <a:extLst>
              <a:ext uri="{FF2B5EF4-FFF2-40B4-BE49-F238E27FC236}">
                <a16:creationId xmlns:a16="http://schemas.microsoft.com/office/drawing/2014/main" id="{AF95F9EA-DE06-4C3E-9B00-468F71F57380}"/>
              </a:ext>
            </a:extLst>
          </p:cNvPr>
          <p:cNvSpPr>
            <a:spLocks noChangeArrowheads="1"/>
          </p:cNvSpPr>
          <p:nvPr/>
        </p:nvSpPr>
        <p:spPr bwMode="auto">
          <a:xfrm>
            <a:off x="740158" y="4563203"/>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solidFill>
                  <a:schemeClr val="bg1"/>
                </a:solidFill>
                <a:latin typeface="Calibri" pitchFamily="34" charset="0"/>
                <a:ea typeface="Batang" pitchFamily="18" charset="-127"/>
                <a:cs typeface="Times New Roman" pitchFamily="18" charset="0"/>
              </a:rPr>
              <a:t>Work Execution</a:t>
            </a:r>
          </a:p>
        </p:txBody>
      </p:sp>
      <p:sp>
        <p:nvSpPr>
          <p:cNvPr id="102" name="TextBox 101">
            <a:extLst>
              <a:ext uri="{FF2B5EF4-FFF2-40B4-BE49-F238E27FC236}">
                <a16:creationId xmlns:a16="http://schemas.microsoft.com/office/drawing/2014/main" id="{3C83CCA8-66AC-420C-BB4B-E4E2F384752F}"/>
              </a:ext>
            </a:extLst>
          </p:cNvPr>
          <p:cNvSpPr txBox="1"/>
          <p:nvPr/>
        </p:nvSpPr>
        <p:spPr>
          <a:xfrm>
            <a:off x="7119556" y="1696999"/>
            <a:ext cx="1772791" cy="4154984"/>
          </a:xfrm>
          <a:prstGeom prst="rect">
            <a:avLst/>
          </a:prstGeom>
          <a:solidFill>
            <a:schemeClr val="accent3">
              <a:lumMod val="20000"/>
              <a:lumOff val="80000"/>
            </a:schemeClr>
          </a:solidFill>
        </p:spPr>
        <p:txBody>
          <a:bodyPr wrap="square" rtlCol="0">
            <a:spAutoFit/>
          </a:bodyPr>
          <a:lstStyle/>
          <a:p>
            <a:r>
              <a:rPr lang="en-US" sz="1200" dirty="0"/>
              <a:t>The value of </a:t>
            </a:r>
            <a:r>
              <a:rPr lang="en-US" sz="1200" b="1" dirty="0"/>
              <a:t>maintenance planning </a:t>
            </a:r>
            <a:r>
              <a:rPr lang="en-US" sz="1200" dirty="0"/>
              <a:t>and </a:t>
            </a:r>
            <a:r>
              <a:rPr lang="en-US" sz="1200" b="1" dirty="0"/>
              <a:t>scheduling</a:t>
            </a:r>
            <a:r>
              <a:rPr lang="en-US" sz="1200" dirty="0"/>
              <a:t> is illustrated in the diagram.</a:t>
            </a:r>
          </a:p>
          <a:p>
            <a:r>
              <a:rPr lang="en-US" sz="1200" dirty="0"/>
              <a:t> </a:t>
            </a:r>
          </a:p>
          <a:p>
            <a:r>
              <a:rPr lang="en-US" sz="1200" dirty="0"/>
              <a:t>Best in Class companies track wrench time (actual time on tools) for craftsmen. </a:t>
            </a:r>
          </a:p>
          <a:p>
            <a:endParaRPr lang="en-US" sz="1200" dirty="0"/>
          </a:p>
          <a:p>
            <a:r>
              <a:rPr lang="en-US" sz="1200" dirty="0"/>
              <a:t>As the diagram indicates a large percentage of a craftsmen time is spend inefficiently waiting for parts, work permits, equipment preparation, etc.  </a:t>
            </a:r>
          </a:p>
          <a:p>
            <a:endParaRPr lang="en-US" sz="1200" b="1" dirty="0"/>
          </a:p>
          <a:p>
            <a:r>
              <a:rPr lang="en-US" sz="1200" b="1" dirty="0"/>
              <a:t>The objective of planning and scheduling is to eliminate as much wait time as possible.</a:t>
            </a:r>
          </a:p>
        </p:txBody>
      </p:sp>
      <p:pic>
        <p:nvPicPr>
          <p:cNvPr id="25" name="Picture 24" descr="A picture containing table&#10;&#10;Description automatically generated">
            <a:extLst>
              <a:ext uri="{FF2B5EF4-FFF2-40B4-BE49-F238E27FC236}">
                <a16:creationId xmlns:a16="http://schemas.microsoft.com/office/drawing/2014/main" id="{9697A108-4966-48AB-916D-F9147911DA6F}"/>
              </a:ext>
            </a:extLst>
          </p:cNvPr>
          <p:cNvPicPr>
            <a:picLocks noChangeAspect="1"/>
          </p:cNvPicPr>
          <p:nvPr/>
        </p:nvPicPr>
        <p:blipFill>
          <a:blip r:embed="rId5"/>
          <a:stretch>
            <a:fillRect/>
          </a:stretch>
        </p:blipFill>
        <p:spPr>
          <a:xfrm>
            <a:off x="331470" y="114634"/>
            <a:ext cx="2084070" cy="426287"/>
          </a:xfrm>
          <a:prstGeom prst="rect">
            <a:avLst/>
          </a:prstGeom>
        </p:spPr>
      </p:pic>
      <p:sp>
        <p:nvSpPr>
          <p:cNvPr id="26" name="Rectangle 25">
            <a:extLst>
              <a:ext uri="{FF2B5EF4-FFF2-40B4-BE49-F238E27FC236}">
                <a16:creationId xmlns:a16="http://schemas.microsoft.com/office/drawing/2014/main" id="{C141C4F7-D928-4B36-A58C-B6F5B330EA28}"/>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7" name="TextBox 5">
            <a:extLst>
              <a:ext uri="{FF2B5EF4-FFF2-40B4-BE49-F238E27FC236}">
                <a16:creationId xmlns:a16="http://schemas.microsoft.com/office/drawing/2014/main" id="{92D3AC44-D36F-474A-B281-9E135C16734E}"/>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spTree>
    <p:extLst>
      <p:ext uri="{BB962C8B-B14F-4D97-AF65-F5344CB8AC3E}">
        <p14:creationId xmlns:p14="http://schemas.microsoft.com/office/powerpoint/2010/main" val="75331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561D25E-3970-4458-9173-5C095BF3AC08}"/>
              </a:ext>
            </a:extLst>
          </p:cNvPr>
          <p:cNvPicPr>
            <a:picLocks noChangeAspect="1"/>
          </p:cNvPicPr>
          <p:nvPr/>
        </p:nvPicPr>
        <p:blipFill>
          <a:blip r:embed="rId3"/>
          <a:stretch>
            <a:fillRect/>
          </a:stretch>
        </p:blipFill>
        <p:spPr>
          <a:xfrm>
            <a:off x="6981348" y="245728"/>
            <a:ext cx="1956577" cy="266094"/>
          </a:xfrm>
          <a:prstGeom prst="rect">
            <a:avLst/>
          </a:prstGeom>
        </p:spPr>
      </p:pic>
      <p:sp>
        <p:nvSpPr>
          <p:cNvPr id="25" name="TextBox 24">
            <a:extLst>
              <a:ext uri="{FF2B5EF4-FFF2-40B4-BE49-F238E27FC236}">
                <a16:creationId xmlns:a16="http://schemas.microsoft.com/office/drawing/2014/main" id="{22C52E0F-75CC-4F53-AD5D-2D039145A66C}"/>
              </a:ext>
            </a:extLst>
          </p:cNvPr>
          <p:cNvSpPr txBox="1"/>
          <p:nvPr/>
        </p:nvSpPr>
        <p:spPr>
          <a:xfrm>
            <a:off x="358408" y="1468451"/>
            <a:ext cx="4076432" cy="369332"/>
          </a:xfrm>
          <a:prstGeom prst="rect">
            <a:avLst/>
          </a:prstGeom>
          <a:noFill/>
        </p:spPr>
        <p:txBody>
          <a:bodyPr wrap="square" rtlCol="0">
            <a:spAutoFit/>
          </a:bodyPr>
          <a:lstStyle/>
          <a:p>
            <a:r>
              <a:rPr lang="en-US" dirty="0"/>
              <a:t>Maintenance Metrics &amp; Improvement </a:t>
            </a:r>
          </a:p>
        </p:txBody>
      </p:sp>
      <p:sp>
        <p:nvSpPr>
          <p:cNvPr id="26" name="Rectangle 3">
            <a:extLst>
              <a:ext uri="{FF2B5EF4-FFF2-40B4-BE49-F238E27FC236}">
                <a16:creationId xmlns:a16="http://schemas.microsoft.com/office/drawing/2014/main" id="{6E38EE18-1DDA-4EAA-B21C-6A810847E283}"/>
              </a:ext>
            </a:extLst>
          </p:cNvPr>
          <p:cNvSpPr>
            <a:spLocks noChangeArrowheads="1"/>
          </p:cNvSpPr>
          <p:nvPr/>
        </p:nvSpPr>
        <p:spPr bwMode="auto">
          <a:xfrm>
            <a:off x="729883" y="2230450"/>
            <a:ext cx="1242195" cy="789891"/>
          </a:xfrm>
          <a:prstGeom prst="rect">
            <a:avLst/>
          </a:prstGeom>
          <a:no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27" name="Rectangle 2">
            <a:extLst>
              <a:ext uri="{FF2B5EF4-FFF2-40B4-BE49-F238E27FC236}">
                <a16:creationId xmlns:a16="http://schemas.microsoft.com/office/drawing/2014/main" id="{D8D5E291-B9D3-4A27-8D44-27D1DB723BBA}"/>
              </a:ext>
            </a:extLst>
          </p:cNvPr>
          <p:cNvSpPr>
            <a:spLocks noChangeArrowheads="1"/>
          </p:cNvSpPr>
          <p:nvPr/>
        </p:nvSpPr>
        <p:spPr bwMode="auto">
          <a:xfrm>
            <a:off x="793767" y="4519321"/>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Execution</a:t>
            </a:r>
          </a:p>
        </p:txBody>
      </p:sp>
      <p:sp>
        <p:nvSpPr>
          <p:cNvPr id="28" name="Rectangle 3">
            <a:extLst>
              <a:ext uri="{FF2B5EF4-FFF2-40B4-BE49-F238E27FC236}">
                <a16:creationId xmlns:a16="http://schemas.microsoft.com/office/drawing/2014/main" id="{538D62CF-2BA1-42D7-8FE5-EF8899547FA0}"/>
              </a:ext>
            </a:extLst>
          </p:cNvPr>
          <p:cNvSpPr>
            <a:spLocks noChangeArrowheads="1"/>
          </p:cNvSpPr>
          <p:nvPr/>
        </p:nvSpPr>
        <p:spPr bwMode="auto">
          <a:xfrm>
            <a:off x="739409" y="3288409"/>
            <a:ext cx="1242195" cy="789891"/>
          </a:xfrm>
          <a:prstGeom prst="rect">
            <a:avLst/>
          </a:prstGeom>
          <a:no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29" name="Rectangle 3">
            <a:extLst>
              <a:ext uri="{FF2B5EF4-FFF2-40B4-BE49-F238E27FC236}">
                <a16:creationId xmlns:a16="http://schemas.microsoft.com/office/drawing/2014/main" id="{841A9779-DD6C-4662-97CC-8D7A996F27AD}"/>
              </a:ext>
            </a:extLst>
          </p:cNvPr>
          <p:cNvSpPr>
            <a:spLocks noChangeArrowheads="1"/>
          </p:cNvSpPr>
          <p:nvPr/>
        </p:nvSpPr>
        <p:spPr bwMode="auto">
          <a:xfrm>
            <a:off x="739409" y="4355209"/>
            <a:ext cx="1242195" cy="78989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2813"/>
            <a:endParaRPr lang="en-US">
              <a:latin typeface="Calibri" pitchFamily="34" charset="0"/>
            </a:endParaRPr>
          </a:p>
        </p:txBody>
      </p:sp>
      <p:sp>
        <p:nvSpPr>
          <p:cNvPr id="30" name="Rectangle 3">
            <a:extLst>
              <a:ext uri="{FF2B5EF4-FFF2-40B4-BE49-F238E27FC236}">
                <a16:creationId xmlns:a16="http://schemas.microsoft.com/office/drawing/2014/main" id="{46F6DC1F-0085-4395-BA85-61915240CD30}"/>
              </a:ext>
            </a:extLst>
          </p:cNvPr>
          <p:cNvSpPr>
            <a:spLocks noChangeArrowheads="1"/>
          </p:cNvSpPr>
          <p:nvPr/>
        </p:nvSpPr>
        <p:spPr bwMode="auto">
          <a:xfrm>
            <a:off x="739409" y="5422009"/>
            <a:ext cx="1242195" cy="789891"/>
          </a:xfrm>
          <a:prstGeom prst="rect">
            <a:avLst/>
          </a:prstGeom>
          <a:solidFill>
            <a:schemeClr val="tx2"/>
          </a:solidFill>
          <a:ln w="19050">
            <a:solidFill>
              <a:schemeClr val="tx1"/>
            </a:solidFill>
            <a:miter lim="800000"/>
            <a:headEnd/>
            <a:tailEnd/>
          </a:ln>
        </p:spPr>
        <p:txBody>
          <a:bodyPr wrap="none" anchor="ctr"/>
          <a:lstStyle/>
          <a:p>
            <a:pPr defTabSz="912813"/>
            <a:endParaRPr lang="en-US">
              <a:latin typeface="Calibri" pitchFamily="34" charset="0"/>
            </a:endParaRPr>
          </a:p>
        </p:txBody>
      </p:sp>
      <p:sp>
        <p:nvSpPr>
          <p:cNvPr id="31" name="Down Arrow 34">
            <a:extLst>
              <a:ext uri="{FF2B5EF4-FFF2-40B4-BE49-F238E27FC236}">
                <a16:creationId xmlns:a16="http://schemas.microsoft.com/office/drawing/2014/main" id="{175E1F09-4B6E-43BC-B461-A1A406A8FA46}"/>
              </a:ext>
            </a:extLst>
          </p:cNvPr>
          <p:cNvSpPr/>
          <p:nvPr/>
        </p:nvSpPr>
        <p:spPr>
          <a:xfrm>
            <a:off x="1044209" y="3074052"/>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Down Arrow 41">
            <a:extLst>
              <a:ext uri="{FF2B5EF4-FFF2-40B4-BE49-F238E27FC236}">
                <a16:creationId xmlns:a16="http://schemas.microsoft.com/office/drawing/2014/main" id="{3D522FD5-29B7-4010-B7B0-C507006A1DCD}"/>
              </a:ext>
            </a:extLst>
          </p:cNvPr>
          <p:cNvSpPr/>
          <p:nvPr/>
        </p:nvSpPr>
        <p:spPr>
          <a:xfrm>
            <a:off x="1044209" y="4132011"/>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3" name="Down Arrow 42">
            <a:extLst>
              <a:ext uri="{FF2B5EF4-FFF2-40B4-BE49-F238E27FC236}">
                <a16:creationId xmlns:a16="http://schemas.microsoft.com/office/drawing/2014/main" id="{BDB94366-76D9-401C-B375-86E9EAC01CE5}"/>
              </a:ext>
            </a:extLst>
          </p:cNvPr>
          <p:cNvSpPr/>
          <p:nvPr/>
        </p:nvSpPr>
        <p:spPr>
          <a:xfrm>
            <a:off x="1044209" y="5198811"/>
            <a:ext cx="609600" cy="191868"/>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34" name="Elbow Connector 43">
            <a:extLst>
              <a:ext uri="{FF2B5EF4-FFF2-40B4-BE49-F238E27FC236}">
                <a16:creationId xmlns:a16="http://schemas.microsoft.com/office/drawing/2014/main" id="{CCCF6489-5153-4686-96F3-2C929F048E5F}"/>
              </a:ext>
            </a:extLst>
          </p:cNvPr>
          <p:cNvCxnSpPr>
            <a:stCxn id="30" idx="3"/>
            <a:endCxn id="26" idx="3"/>
          </p:cNvCxnSpPr>
          <p:nvPr/>
        </p:nvCxnSpPr>
        <p:spPr>
          <a:xfrm flipH="1" flipV="1">
            <a:off x="1972078" y="2625396"/>
            <a:ext cx="9526" cy="3191559"/>
          </a:xfrm>
          <a:prstGeom prst="bentConnector3">
            <a:avLst>
              <a:gd name="adj1" fmla="val -3962377"/>
            </a:avLst>
          </a:prstGeom>
          <a:ln w="66675">
            <a:solidFill>
              <a:srgbClr val="FF0000">
                <a:alpha val="48000"/>
              </a:srgb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2">
            <a:extLst>
              <a:ext uri="{FF2B5EF4-FFF2-40B4-BE49-F238E27FC236}">
                <a16:creationId xmlns:a16="http://schemas.microsoft.com/office/drawing/2014/main" id="{4C6F7482-ACE1-4770-B246-5CC549FA2624}"/>
              </a:ext>
            </a:extLst>
          </p:cNvPr>
          <p:cNvSpPr>
            <a:spLocks noChangeArrowheads="1"/>
          </p:cNvSpPr>
          <p:nvPr/>
        </p:nvSpPr>
        <p:spPr bwMode="auto">
          <a:xfrm>
            <a:off x="854204" y="2302229"/>
            <a:ext cx="1114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Work Initiation</a:t>
            </a:r>
          </a:p>
          <a:p>
            <a:pPr algn="ctr" defTabSz="912813"/>
            <a:r>
              <a:rPr lang="en-US" altLang="ko-KR" sz="1200" dirty="0">
                <a:latin typeface="Calibri" pitchFamily="34" charset="0"/>
                <a:ea typeface="Batang" pitchFamily="18" charset="-127"/>
                <a:cs typeface="Times New Roman" pitchFamily="18" charset="0"/>
              </a:rPr>
              <a:t>Create Valuable Work</a:t>
            </a:r>
          </a:p>
        </p:txBody>
      </p:sp>
      <p:sp>
        <p:nvSpPr>
          <p:cNvPr id="36" name="Rectangle 2">
            <a:extLst>
              <a:ext uri="{FF2B5EF4-FFF2-40B4-BE49-F238E27FC236}">
                <a16:creationId xmlns:a16="http://schemas.microsoft.com/office/drawing/2014/main" id="{D5009E55-3D09-4070-8FAB-93501E6B4D72}"/>
              </a:ext>
            </a:extLst>
          </p:cNvPr>
          <p:cNvSpPr>
            <a:spLocks noChangeArrowheads="1"/>
          </p:cNvSpPr>
          <p:nvPr/>
        </p:nvSpPr>
        <p:spPr bwMode="auto">
          <a:xfrm>
            <a:off x="815609" y="3464235"/>
            <a:ext cx="111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latin typeface="Calibri" pitchFamily="34" charset="0"/>
                <a:ea typeface="Batang" pitchFamily="18" charset="-127"/>
                <a:cs typeface="Times New Roman" pitchFamily="18" charset="0"/>
              </a:rPr>
              <a:t>Planning / Scheduling</a:t>
            </a:r>
          </a:p>
        </p:txBody>
      </p:sp>
      <p:graphicFrame>
        <p:nvGraphicFramePr>
          <p:cNvPr id="37" name="Table 36">
            <a:extLst>
              <a:ext uri="{FF2B5EF4-FFF2-40B4-BE49-F238E27FC236}">
                <a16:creationId xmlns:a16="http://schemas.microsoft.com/office/drawing/2014/main" id="{D25BE2E9-7811-4DEB-9927-62FC480F8255}"/>
              </a:ext>
            </a:extLst>
          </p:cNvPr>
          <p:cNvGraphicFramePr>
            <a:graphicFrameLocks noGrp="1"/>
          </p:cNvGraphicFramePr>
          <p:nvPr>
            <p:extLst>
              <p:ext uri="{D42A27DB-BD31-4B8C-83A1-F6EECF244321}">
                <p14:modId xmlns:p14="http://schemas.microsoft.com/office/powerpoint/2010/main" val="2562339933"/>
              </p:ext>
            </p:extLst>
          </p:nvPr>
        </p:nvGraphicFramePr>
        <p:xfrm>
          <a:off x="4208247" y="3265920"/>
          <a:ext cx="2665360" cy="3201988"/>
        </p:xfrm>
        <a:graphic>
          <a:graphicData uri="http://schemas.openxmlformats.org/drawingml/2006/table">
            <a:tbl>
              <a:tblPr>
                <a:tableStyleId>{B301B821-A1FF-4177-AEE7-76D212191A09}</a:tableStyleId>
              </a:tblPr>
              <a:tblGrid>
                <a:gridCol w="1803037">
                  <a:extLst>
                    <a:ext uri="{9D8B030D-6E8A-4147-A177-3AD203B41FA5}">
                      <a16:colId xmlns:a16="http://schemas.microsoft.com/office/drawing/2014/main" val="20000"/>
                    </a:ext>
                  </a:extLst>
                </a:gridCol>
                <a:gridCol w="862323">
                  <a:extLst>
                    <a:ext uri="{9D8B030D-6E8A-4147-A177-3AD203B41FA5}">
                      <a16:colId xmlns:a16="http://schemas.microsoft.com/office/drawing/2014/main" val="20001"/>
                    </a:ext>
                  </a:extLst>
                </a:gridCol>
              </a:tblGrid>
              <a:tr h="248698">
                <a:tc>
                  <a:txBody>
                    <a:bodyPr/>
                    <a:lstStyle/>
                    <a:p>
                      <a:pPr algn="ctr" fontAlgn="b"/>
                      <a:r>
                        <a:rPr lang="en-US" sz="1200" u="none" strike="noStrike" dirty="0"/>
                        <a:t>Maintenance Metric</a:t>
                      </a:r>
                      <a:endParaRPr lang="en-US" sz="1200" b="0" i="0" u="none" strike="noStrike" dirty="0">
                        <a:solidFill>
                          <a:srgbClr val="FFFFFF"/>
                        </a:solidFill>
                        <a:latin typeface="+mn-lt"/>
                      </a:endParaRPr>
                    </a:p>
                  </a:txBody>
                  <a:tcPr marL="0" marR="0" marT="0" marB="0" anchor="b"/>
                </a:tc>
                <a:tc>
                  <a:txBody>
                    <a:bodyPr/>
                    <a:lstStyle/>
                    <a:p>
                      <a:pPr algn="ctr" fontAlgn="b"/>
                      <a:r>
                        <a:rPr lang="en-US" sz="1200" u="none" strike="noStrike" dirty="0">
                          <a:solidFill>
                            <a:schemeClr val="bg1"/>
                          </a:solidFill>
                        </a:rPr>
                        <a:t>Best in Class</a:t>
                      </a:r>
                      <a:endParaRPr lang="en-US" sz="1200" b="0" i="0" u="none" strike="noStrike" dirty="0">
                        <a:solidFill>
                          <a:schemeClr val="bg1"/>
                        </a:solidFill>
                        <a:latin typeface="+mn-lt"/>
                      </a:endParaRPr>
                    </a:p>
                  </a:txBody>
                  <a:tcPr marL="0" marR="0" marT="0" marB="0" anchor="ctr">
                    <a:solidFill>
                      <a:srgbClr val="00B050"/>
                    </a:solidFill>
                  </a:tcPr>
                </a:tc>
                <a:extLst>
                  <a:ext uri="{0D108BD9-81ED-4DB2-BD59-A6C34878D82A}">
                    <a16:rowId xmlns:a16="http://schemas.microsoft.com/office/drawing/2014/main" val="10000"/>
                  </a:ext>
                </a:extLst>
              </a:tr>
              <a:tr h="196886">
                <a:tc>
                  <a:txBody>
                    <a:bodyPr/>
                    <a:lstStyle/>
                    <a:p>
                      <a:pPr algn="l" fontAlgn="b"/>
                      <a:r>
                        <a:rPr lang="en-US" sz="1200" b="0" i="0" u="none" strike="noStrike" baseline="0" dirty="0">
                          <a:solidFill>
                            <a:schemeClr val="dk1"/>
                          </a:solidFill>
                          <a:latin typeface="+mn-lt"/>
                        </a:rPr>
                        <a:t>  Maintenance Cost %RAV</a:t>
                      </a:r>
                      <a:endParaRPr lang="en-US" sz="1200" b="0" i="0" u="none" strike="noStrike" dirty="0">
                        <a:solidFill>
                          <a:srgbClr val="000000"/>
                        </a:solidFill>
                        <a:latin typeface="+mn-lt"/>
                      </a:endParaRPr>
                    </a:p>
                  </a:txBody>
                  <a:tcPr marL="0" marR="0" marT="0" marB="0" anchor="b"/>
                </a:tc>
                <a:tc>
                  <a:txBody>
                    <a:bodyPr/>
                    <a:lstStyle/>
                    <a:p>
                      <a:pPr algn="ctr" fontAlgn="b"/>
                      <a:r>
                        <a:rPr lang="en-US" sz="1200" b="0" i="0" u="none" strike="noStrike" dirty="0">
                          <a:solidFill>
                            <a:srgbClr val="000000"/>
                          </a:solidFill>
                          <a:latin typeface="+mn-lt"/>
                        </a:rPr>
                        <a:t>1.5-2.0%</a:t>
                      </a:r>
                    </a:p>
                  </a:txBody>
                  <a:tcPr marL="0" marR="0" marT="0" marB="0" anchor="b"/>
                </a:tc>
                <a:extLst>
                  <a:ext uri="{0D108BD9-81ED-4DB2-BD59-A6C34878D82A}">
                    <a16:rowId xmlns:a16="http://schemas.microsoft.com/office/drawing/2014/main" val="10001"/>
                  </a:ext>
                </a:extLst>
              </a:tr>
              <a:tr h="196886">
                <a:tc>
                  <a:txBody>
                    <a:bodyPr/>
                    <a:lstStyle/>
                    <a:p>
                      <a:pPr algn="l" fontAlgn="b"/>
                      <a:r>
                        <a:rPr lang="en-US" sz="1200" b="0" i="0" u="none" strike="noStrike" dirty="0">
                          <a:solidFill>
                            <a:srgbClr val="000000"/>
                          </a:solidFill>
                          <a:latin typeface="+mn-lt"/>
                        </a:rPr>
                        <a:t>  Spares % RAV</a:t>
                      </a:r>
                    </a:p>
                  </a:txBody>
                  <a:tcPr marL="0" marR="0" marT="0" marB="0" anchor="b"/>
                </a:tc>
                <a:tc>
                  <a:txBody>
                    <a:bodyPr/>
                    <a:lstStyle/>
                    <a:p>
                      <a:pPr algn="ctr" fontAlgn="b"/>
                      <a:r>
                        <a:rPr lang="en-US" sz="1200" b="0" i="0" u="none" strike="noStrike" dirty="0">
                          <a:solidFill>
                            <a:srgbClr val="000000"/>
                          </a:solidFill>
                          <a:latin typeface="+mn-lt"/>
                        </a:rPr>
                        <a:t>0.5%</a:t>
                      </a:r>
                    </a:p>
                  </a:txBody>
                  <a:tcPr marL="0" marR="0" marT="0" marB="0" anchor="b"/>
                </a:tc>
                <a:extLst>
                  <a:ext uri="{0D108BD9-81ED-4DB2-BD59-A6C34878D82A}">
                    <a16:rowId xmlns:a16="http://schemas.microsoft.com/office/drawing/2014/main" val="10002"/>
                  </a:ext>
                </a:extLst>
              </a:tr>
              <a:tr h="196886">
                <a:tc>
                  <a:txBody>
                    <a:bodyPr/>
                    <a:lstStyle/>
                    <a:p>
                      <a:pPr algn="l" fontAlgn="b"/>
                      <a:r>
                        <a:rPr lang="en-US" sz="1200" u="none" strike="noStrike" dirty="0"/>
                        <a:t>  PM + PdM  %</a:t>
                      </a:r>
                      <a:r>
                        <a:rPr lang="en-US" sz="1200" u="none" strike="noStrike" baseline="0" dirty="0"/>
                        <a:t> Work orders</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60</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3"/>
                  </a:ext>
                </a:extLst>
              </a:tr>
              <a:tr h="196886">
                <a:tc>
                  <a:txBody>
                    <a:bodyPr/>
                    <a:lstStyle/>
                    <a:p>
                      <a:pPr algn="l" fontAlgn="b"/>
                      <a:r>
                        <a:rPr lang="en-US" sz="1200" u="none" strike="noStrike" dirty="0"/>
                        <a:t>  % Planned Work**</a:t>
                      </a:r>
                      <a:endParaRPr lang="en-US" sz="1200" b="0" i="0" u="none" strike="noStrike" dirty="0">
                        <a:solidFill>
                          <a:srgbClr val="000000"/>
                        </a:solidFill>
                        <a:latin typeface="+mn-lt"/>
                      </a:endParaRPr>
                    </a:p>
                  </a:txBody>
                  <a:tcPr marL="0" marR="0" marT="0" marB="0" anchor="b"/>
                </a:tc>
                <a:tc>
                  <a:txBody>
                    <a:bodyPr/>
                    <a:lstStyle/>
                    <a:p>
                      <a:pPr algn="ctr" fontAlgn="b"/>
                      <a:r>
                        <a:rPr lang="en-US" sz="1200" b="0" i="0" u="none" strike="noStrike" dirty="0">
                          <a:solidFill>
                            <a:schemeClr val="dk1"/>
                          </a:solidFill>
                          <a:latin typeface="+mn-lt"/>
                        </a:rPr>
                        <a:t>95</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4"/>
                  </a:ext>
                </a:extLst>
              </a:tr>
              <a:tr h="196886">
                <a:tc>
                  <a:txBody>
                    <a:bodyPr/>
                    <a:lstStyle/>
                    <a:p>
                      <a:pPr algn="l" fontAlgn="b"/>
                      <a:r>
                        <a:rPr lang="en-US" sz="1200" u="none" strike="noStrike" dirty="0"/>
                        <a:t>  MTC Overtime %</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5-7%</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5"/>
                  </a:ext>
                </a:extLst>
              </a:tr>
              <a:tr h="196886">
                <a:tc>
                  <a:txBody>
                    <a:bodyPr/>
                    <a:lstStyle/>
                    <a:p>
                      <a:pPr algn="l" fontAlgn="b"/>
                      <a:r>
                        <a:rPr lang="en-US" sz="1200" u="none" strike="noStrike" dirty="0"/>
                        <a:t>  Crafts/Planner** </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a:t>40</a:t>
                      </a:r>
                      <a:endParaRPr lang="en-US" sz="1200" b="0" i="0" u="none" strike="noStrike">
                        <a:solidFill>
                          <a:srgbClr val="000000"/>
                        </a:solidFill>
                        <a:latin typeface="+mn-lt"/>
                      </a:endParaRPr>
                    </a:p>
                  </a:txBody>
                  <a:tcPr marL="0" marR="0" marT="0" marB="0" anchor="b"/>
                </a:tc>
                <a:extLst>
                  <a:ext uri="{0D108BD9-81ED-4DB2-BD59-A6C34878D82A}">
                    <a16:rowId xmlns:a16="http://schemas.microsoft.com/office/drawing/2014/main" val="10006"/>
                  </a:ext>
                </a:extLst>
              </a:tr>
              <a:tr h="196886">
                <a:tc>
                  <a:txBody>
                    <a:bodyPr/>
                    <a:lstStyle/>
                    <a:p>
                      <a:pPr algn="l" fontAlgn="b"/>
                      <a:r>
                        <a:rPr lang="en-US" sz="1200" u="none" strike="noStrike" dirty="0"/>
                        <a:t>  Schedule Compliance,</a:t>
                      </a:r>
                      <a:r>
                        <a:rPr lang="en-US" sz="1200" u="none" strike="noStrike" baseline="0" dirty="0"/>
                        <a:t> %**</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85</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7"/>
                  </a:ext>
                </a:extLst>
              </a:tr>
              <a:tr h="196886">
                <a:tc>
                  <a:txBody>
                    <a:bodyPr/>
                    <a:lstStyle/>
                    <a:p>
                      <a:pPr algn="l" fontAlgn="b"/>
                      <a:r>
                        <a:rPr lang="en-US" sz="1200" u="none" strike="noStrike" dirty="0"/>
                        <a:t>  Scheduling Horizon, wks</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3</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8"/>
                  </a:ext>
                </a:extLst>
              </a:tr>
              <a:tr h="196886">
                <a:tc>
                  <a:txBody>
                    <a:bodyPr/>
                    <a:lstStyle/>
                    <a:p>
                      <a:pPr algn="l" fontAlgn="b"/>
                      <a:r>
                        <a:rPr lang="en-US" sz="1200" u="none" strike="noStrike" dirty="0"/>
                        <a:t>  Work Backlog, weeks</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4-6</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09"/>
                  </a:ext>
                </a:extLst>
              </a:tr>
              <a:tr h="196886">
                <a:tc>
                  <a:txBody>
                    <a:bodyPr/>
                    <a:lstStyle/>
                    <a:p>
                      <a:pPr algn="l" fontAlgn="b"/>
                      <a:r>
                        <a:rPr lang="en-US" sz="1200" u="none" strike="noStrike" dirty="0"/>
                        <a:t>  PM % by Operators</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25</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10"/>
                  </a:ext>
                </a:extLst>
              </a:tr>
              <a:tr h="196886">
                <a:tc>
                  <a:txBody>
                    <a:bodyPr/>
                    <a:lstStyle/>
                    <a:p>
                      <a:pPr algn="l" fontAlgn="b"/>
                      <a:r>
                        <a:rPr lang="en-US" sz="1200" u="none" strike="noStrike" dirty="0"/>
                        <a:t>  Standard Job Plans %</a:t>
                      </a:r>
                      <a:endParaRPr lang="en-US" sz="1200" b="0" i="0" u="none" strike="noStrike" dirty="0">
                        <a:solidFill>
                          <a:srgbClr val="000000"/>
                        </a:solidFill>
                        <a:latin typeface="+mn-lt"/>
                      </a:endParaRPr>
                    </a:p>
                  </a:txBody>
                  <a:tcPr marL="0" marR="0" marT="0" marB="0" anchor="b"/>
                </a:tc>
                <a:tc>
                  <a:txBody>
                    <a:bodyPr/>
                    <a:lstStyle/>
                    <a:p>
                      <a:pPr algn="ctr" fontAlgn="b"/>
                      <a:r>
                        <a:rPr lang="en-US" sz="1200" u="none" strike="noStrike" dirty="0"/>
                        <a:t>80</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11"/>
                  </a:ext>
                </a:extLst>
              </a:tr>
              <a:tr h="196886">
                <a:tc>
                  <a:txBody>
                    <a:bodyPr/>
                    <a:lstStyle/>
                    <a:p>
                      <a:pPr algn="l" fontAlgn="b"/>
                      <a:r>
                        <a:rPr lang="fr-FR" sz="1200" u="none" strike="noStrike" dirty="0"/>
                        <a:t>  RCA %</a:t>
                      </a:r>
                      <a:endParaRPr lang="fr-FR" sz="1200" b="0" i="0" u="none" strike="noStrike" dirty="0">
                        <a:solidFill>
                          <a:srgbClr val="000000"/>
                        </a:solidFill>
                        <a:latin typeface="+mn-lt"/>
                      </a:endParaRPr>
                    </a:p>
                  </a:txBody>
                  <a:tcPr marL="0" marR="0" marT="0" marB="0" anchor="b"/>
                </a:tc>
                <a:tc>
                  <a:txBody>
                    <a:bodyPr/>
                    <a:lstStyle/>
                    <a:p>
                      <a:pPr algn="ctr" fontAlgn="b"/>
                      <a:r>
                        <a:rPr lang="en-US" sz="1200" u="none" strike="noStrike" dirty="0"/>
                        <a:t>100</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12"/>
                  </a:ext>
                </a:extLst>
              </a:tr>
              <a:tr h="196886">
                <a:tc>
                  <a:txBody>
                    <a:bodyPr/>
                    <a:lstStyle/>
                    <a:p>
                      <a:pPr algn="l" fontAlgn="b"/>
                      <a:r>
                        <a:rPr lang="en-US" sz="1200" u="none" strike="noStrike" dirty="0"/>
                        <a:t>  Wrench Time %</a:t>
                      </a:r>
                      <a:endParaRPr lang="en-US" sz="1200" b="0" i="0" u="none" strike="noStrike" dirty="0">
                        <a:solidFill>
                          <a:srgbClr val="000000"/>
                        </a:solidFill>
                        <a:latin typeface="+mn-lt"/>
                      </a:endParaRPr>
                    </a:p>
                  </a:txBody>
                  <a:tcPr marL="0" marR="0" marT="0" marB="0" anchor="b"/>
                </a:tc>
                <a:tc>
                  <a:txBody>
                    <a:bodyPr/>
                    <a:lstStyle/>
                    <a:p>
                      <a:pPr algn="ctr" fontAlgn="b"/>
                      <a:r>
                        <a:rPr lang="en-US" sz="1200" b="0" i="0" u="none" strike="noStrike" dirty="0">
                          <a:solidFill>
                            <a:srgbClr val="000000"/>
                          </a:solidFill>
                          <a:latin typeface="+mn-lt"/>
                        </a:rPr>
                        <a:t>65-70</a:t>
                      </a:r>
                    </a:p>
                  </a:txBody>
                  <a:tcPr marL="0" marR="0" marT="0" marB="0" anchor="b"/>
                </a:tc>
                <a:extLst>
                  <a:ext uri="{0D108BD9-81ED-4DB2-BD59-A6C34878D82A}">
                    <a16:rowId xmlns:a16="http://schemas.microsoft.com/office/drawing/2014/main" val="10013"/>
                  </a:ext>
                </a:extLst>
              </a:tr>
              <a:tr h="196886">
                <a:tc>
                  <a:txBody>
                    <a:bodyPr/>
                    <a:lstStyle/>
                    <a:p>
                      <a:pPr algn="l" fontAlgn="b"/>
                      <a:r>
                        <a:rPr lang="en-US" sz="1200" u="none" strike="noStrike" dirty="0"/>
                        <a:t>  Craft Designations</a:t>
                      </a:r>
                      <a:endParaRPr lang="en-US" sz="1200" b="0" i="0" u="none" strike="noStrike" dirty="0">
                        <a:solidFill>
                          <a:srgbClr val="000000"/>
                        </a:solidFill>
                        <a:latin typeface="+mn-lt"/>
                      </a:endParaRPr>
                    </a:p>
                  </a:txBody>
                  <a:tcPr marL="0" marR="0" marT="0" marB="0" anchor="b"/>
                </a:tc>
                <a:tc>
                  <a:txBody>
                    <a:bodyPr/>
                    <a:lstStyle/>
                    <a:p>
                      <a:pPr algn="ctr" fontAlgn="b"/>
                      <a:r>
                        <a:rPr lang="en-US" sz="1200" b="0" i="0" u="none" strike="noStrike" dirty="0">
                          <a:solidFill>
                            <a:schemeClr val="dk1"/>
                          </a:solidFill>
                          <a:latin typeface="+mn-lt"/>
                        </a:rPr>
                        <a:t>2-3</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14"/>
                  </a:ext>
                </a:extLst>
              </a:tr>
              <a:tr h="196886">
                <a:tc>
                  <a:txBody>
                    <a:bodyPr/>
                    <a:lstStyle/>
                    <a:p>
                      <a:pPr algn="l" fontAlgn="b"/>
                      <a:r>
                        <a:rPr lang="en-US" sz="1200" u="none" strike="noStrike" dirty="0"/>
                        <a:t>  Emerg. Jobs (% of work</a:t>
                      </a:r>
                      <a:r>
                        <a:rPr lang="en-US" sz="1200" u="none" strike="noStrike" baseline="0" dirty="0"/>
                        <a:t> hrs</a:t>
                      </a:r>
                      <a:r>
                        <a:rPr lang="en-US" sz="1200" u="none" strike="noStrike" dirty="0"/>
                        <a:t>)</a:t>
                      </a:r>
                      <a:endParaRPr lang="en-US" sz="1200" b="0" i="0" u="none" strike="noStrike" dirty="0">
                        <a:solidFill>
                          <a:srgbClr val="000000"/>
                        </a:solidFill>
                        <a:latin typeface="+mn-lt"/>
                      </a:endParaRPr>
                    </a:p>
                  </a:txBody>
                  <a:tcPr marL="0" marR="0" marT="0" marB="0" anchor="b"/>
                </a:tc>
                <a:tc>
                  <a:txBody>
                    <a:bodyPr/>
                    <a:lstStyle/>
                    <a:p>
                      <a:pPr algn="ctr" fontAlgn="b"/>
                      <a:r>
                        <a:rPr lang="en-US" sz="1200" b="0" i="0" u="none" strike="noStrike" dirty="0">
                          <a:solidFill>
                            <a:schemeClr val="dk1"/>
                          </a:solidFill>
                          <a:latin typeface="+mn-lt"/>
                        </a:rPr>
                        <a:t>5-10%</a:t>
                      </a:r>
                      <a:endParaRPr lang="en-US" sz="1200" b="0" i="0" u="none" strike="noStrike" dirty="0">
                        <a:solidFill>
                          <a:srgbClr val="000000"/>
                        </a:solidFill>
                        <a:latin typeface="+mn-lt"/>
                      </a:endParaRPr>
                    </a:p>
                  </a:txBody>
                  <a:tcPr marL="0" marR="0" marT="0" marB="0" anchor="b"/>
                </a:tc>
                <a:extLst>
                  <a:ext uri="{0D108BD9-81ED-4DB2-BD59-A6C34878D82A}">
                    <a16:rowId xmlns:a16="http://schemas.microsoft.com/office/drawing/2014/main" val="10015"/>
                  </a:ext>
                </a:extLst>
              </a:tr>
            </a:tbl>
          </a:graphicData>
        </a:graphic>
      </p:graphicFrame>
      <p:sp>
        <p:nvSpPr>
          <p:cNvPr id="38" name="Rectangle 2">
            <a:extLst>
              <a:ext uri="{FF2B5EF4-FFF2-40B4-BE49-F238E27FC236}">
                <a16:creationId xmlns:a16="http://schemas.microsoft.com/office/drawing/2014/main" id="{ED8DD5F6-BFD4-44FC-B61E-22D25172371C}"/>
              </a:ext>
            </a:extLst>
          </p:cNvPr>
          <p:cNvSpPr>
            <a:spLocks noChangeArrowheads="1"/>
          </p:cNvSpPr>
          <p:nvPr/>
        </p:nvSpPr>
        <p:spPr bwMode="auto">
          <a:xfrm>
            <a:off x="750906" y="5493788"/>
            <a:ext cx="1243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defTabSz="912813"/>
            <a:r>
              <a:rPr lang="en-US" altLang="ko-KR" sz="1200" dirty="0">
                <a:solidFill>
                  <a:schemeClr val="bg1"/>
                </a:solidFill>
                <a:latin typeface="Calibri" pitchFamily="34" charset="0"/>
                <a:ea typeface="Batang" pitchFamily="18" charset="-127"/>
                <a:cs typeface="Times New Roman" pitchFamily="18" charset="0"/>
              </a:rPr>
              <a:t>Improvement Cycle (Reliability Analysis)</a:t>
            </a:r>
          </a:p>
        </p:txBody>
      </p:sp>
      <p:sp>
        <p:nvSpPr>
          <p:cNvPr id="39" name="TextBox 38">
            <a:extLst>
              <a:ext uri="{FF2B5EF4-FFF2-40B4-BE49-F238E27FC236}">
                <a16:creationId xmlns:a16="http://schemas.microsoft.com/office/drawing/2014/main" id="{F2F622C3-C723-4326-B4B6-C32D6512799F}"/>
              </a:ext>
            </a:extLst>
          </p:cNvPr>
          <p:cNvSpPr txBox="1"/>
          <p:nvPr/>
        </p:nvSpPr>
        <p:spPr>
          <a:xfrm>
            <a:off x="3653937" y="1982189"/>
            <a:ext cx="3773980" cy="1015663"/>
          </a:xfrm>
          <a:prstGeom prst="rect">
            <a:avLst/>
          </a:prstGeom>
          <a:solidFill>
            <a:schemeClr val="accent3">
              <a:lumMod val="20000"/>
              <a:lumOff val="80000"/>
            </a:schemeClr>
          </a:solidFill>
        </p:spPr>
        <p:txBody>
          <a:bodyPr wrap="square" rtlCol="0">
            <a:spAutoFit/>
          </a:bodyPr>
          <a:lstStyle/>
          <a:p>
            <a:r>
              <a:rPr lang="en-US" sz="1200" b="1" dirty="0"/>
              <a:t>Best in Class companies track the above metrics in order to drive maintenance improvement.     </a:t>
            </a:r>
          </a:p>
          <a:p>
            <a:endParaRPr lang="en-US" sz="1200" b="1" dirty="0"/>
          </a:p>
          <a:p>
            <a:pPr marL="171450" indent="-171450">
              <a:buFont typeface="Arial" panose="020B0604020202020204" pitchFamily="34" charset="0"/>
              <a:buChar char="•"/>
            </a:pPr>
            <a:r>
              <a:rPr lang="en-US" sz="1200" dirty="0"/>
              <a:t>At </a:t>
            </a:r>
            <a:r>
              <a:rPr lang="en-US" sz="1200" dirty="0" err="1"/>
              <a:t>Gendorf</a:t>
            </a:r>
            <a:r>
              <a:rPr lang="en-US" sz="1200" dirty="0"/>
              <a:t>, metrics are not fully tracked and Planning / Scheduling does not really exist.</a:t>
            </a:r>
          </a:p>
        </p:txBody>
      </p:sp>
      <p:pic>
        <p:nvPicPr>
          <p:cNvPr id="21" name="Picture 20" descr="A picture containing table&#10;&#10;Description automatically generated">
            <a:extLst>
              <a:ext uri="{FF2B5EF4-FFF2-40B4-BE49-F238E27FC236}">
                <a16:creationId xmlns:a16="http://schemas.microsoft.com/office/drawing/2014/main" id="{F19AD2A5-3254-409D-BC6A-75CB1E857BB4}"/>
              </a:ext>
            </a:extLst>
          </p:cNvPr>
          <p:cNvPicPr>
            <a:picLocks noChangeAspect="1"/>
          </p:cNvPicPr>
          <p:nvPr/>
        </p:nvPicPr>
        <p:blipFill>
          <a:blip r:embed="rId4"/>
          <a:stretch>
            <a:fillRect/>
          </a:stretch>
        </p:blipFill>
        <p:spPr>
          <a:xfrm>
            <a:off x="331470" y="114634"/>
            <a:ext cx="2084070" cy="426287"/>
          </a:xfrm>
          <a:prstGeom prst="rect">
            <a:avLst/>
          </a:prstGeom>
        </p:spPr>
      </p:pic>
      <p:sp>
        <p:nvSpPr>
          <p:cNvPr id="22" name="Rectangle 21">
            <a:extLst>
              <a:ext uri="{FF2B5EF4-FFF2-40B4-BE49-F238E27FC236}">
                <a16:creationId xmlns:a16="http://schemas.microsoft.com/office/drawing/2014/main" id="{B3F4B4EB-079F-4E6B-8EEF-94AC389D122E}"/>
              </a:ext>
            </a:extLst>
          </p:cNvPr>
          <p:cNvSpPr/>
          <p:nvPr/>
        </p:nvSpPr>
        <p:spPr>
          <a:xfrm>
            <a:off x="0" y="685800"/>
            <a:ext cx="91440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3" name="TextBox 5">
            <a:extLst>
              <a:ext uri="{FF2B5EF4-FFF2-40B4-BE49-F238E27FC236}">
                <a16:creationId xmlns:a16="http://schemas.microsoft.com/office/drawing/2014/main" id="{DE39B7CB-74CA-4B69-8625-4F062D6A3D71}"/>
              </a:ext>
            </a:extLst>
          </p:cNvPr>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t>OPERATIONS</a:t>
            </a:r>
            <a:r>
              <a:rPr lang="en-US" sz="1600" b="1" i="1" dirty="0">
                <a:solidFill>
                  <a:schemeClr val="bg1"/>
                </a:solidFill>
              </a:rPr>
              <a:t> </a:t>
            </a:r>
            <a:r>
              <a:rPr lang="en-US" sz="1600" b="1" i="1" dirty="0"/>
              <a:t>EXCELLENCE</a:t>
            </a:r>
          </a:p>
        </p:txBody>
      </p:sp>
    </p:spTree>
    <p:extLst>
      <p:ext uri="{BB962C8B-B14F-4D97-AF65-F5344CB8AC3E}">
        <p14:creationId xmlns:p14="http://schemas.microsoft.com/office/powerpoint/2010/main" val="2854212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85800"/>
            <a:ext cx="9144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18" name="TextBox 5"/>
          <p:cNvSpPr txBox="1">
            <a:spLocks noChangeArrowheads="1"/>
          </p:cNvSpPr>
          <p:nvPr/>
        </p:nvSpPr>
        <p:spPr bwMode="auto">
          <a:xfrm>
            <a:off x="125413" y="762000"/>
            <a:ext cx="838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err="1">
                <a:solidFill>
                  <a:schemeClr val="bg1"/>
                </a:solidFill>
              </a:rPr>
              <a:t>KPFilms</a:t>
            </a:r>
            <a:r>
              <a:rPr lang="en-US" sz="1600" b="1" i="1" dirty="0">
                <a:solidFill>
                  <a:schemeClr val="bg1"/>
                </a:solidFill>
              </a:rPr>
              <a:t> – Common Themes </a:t>
            </a:r>
          </a:p>
        </p:txBody>
      </p:sp>
      <p:pic>
        <p:nvPicPr>
          <p:cNvPr id="9" name="Picture 8">
            <a:extLst>
              <a:ext uri="{FF2B5EF4-FFF2-40B4-BE49-F238E27FC236}">
                <a16:creationId xmlns:a16="http://schemas.microsoft.com/office/drawing/2014/main" id="{1729949F-806B-4F10-832B-135AC2EF04E9}"/>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40BB1644-5870-4411-B667-D3A10B6BA347}"/>
              </a:ext>
            </a:extLst>
          </p:cNvPr>
          <p:cNvPicPr>
            <a:picLocks noChangeAspect="1"/>
          </p:cNvPicPr>
          <p:nvPr/>
        </p:nvPicPr>
        <p:blipFill>
          <a:blip r:embed="rId4"/>
          <a:stretch>
            <a:fillRect/>
          </a:stretch>
        </p:blipFill>
        <p:spPr>
          <a:xfrm>
            <a:off x="331470" y="162481"/>
            <a:ext cx="2015490" cy="412259"/>
          </a:xfrm>
          <a:prstGeom prst="rect">
            <a:avLst/>
          </a:prstGeom>
        </p:spPr>
      </p:pic>
      <p:pic>
        <p:nvPicPr>
          <p:cNvPr id="3" name="Picture 2">
            <a:extLst>
              <a:ext uri="{FF2B5EF4-FFF2-40B4-BE49-F238E27FC236}">
                <a16:creationId xmlns:a16="http://schemas.microsoft.com/office/drawing/2014/main" id="{CD830F59-1441-44B0-9489-90E737808100}"/>
              </a:ext>
            </a:extLst>
          </p:cNvPr>
          <p:cNvPicPr>
            <a:picLocks noChangeAspect="1"/>
          </p:cNvPicPr>
          <p:nvPr/>
        </p:nvPicPr>
        <p:blipFill>
          <a:blip r:embed="rId5"/>
          <a:stretch>
            <a:fillRect/>
          </a:stretch>
        </p:blipFill>
        <p:spPr>
          <a:xfrm>
            <a:off x="1034312" y="1727547"/>
            <a:ext cx="6289987" cy="3921937"/>
          </a:xfrm>
          <a:prstGeom prst="rect">
            <a:avLst/>
          </a:prstGeom>
        </p:spPr>
      </p:pic>
      <p:sp>
        <p:nvSpPr>
          <p:cNvPr id="8" name="TextBox 7">
            <a:extLst>
              <a:ext uri="{FF2B5EF4-FFF2-40B4-BE49-F238E27FC236}">
                <a16:creationId xmlns:a16="http://schemas.microsoft.com/office/drawing/2014/main" id="{A2A97B8A-DC7A-42F9-AA75-7199A7AFDF91}"/>
              </a:ext>
            </a:extLst>
          </p:cNvPr>
          <p:cNvSpPr txBox="1"/>
          <p:nvPr/>
        </p:nvSpPr>
        <p:spPr>
          <a:xfrm>
            <a:off x="878006" y="6036860"/>
            <a:ext cx="7324298" cy="524174"/>
          </a:xfrm>
          <a:prstGeom prst="rect">
            <a:avLst/>
          </a:prstGeom>
          <a:noFill/>
        </p:spPr>
        <p:txBody>
          <a:bodyPr wrap="square" rtlCol="0">
            <a:spAutoFit/>
          </a:bodyPr>
          <a:lstStyle/>
          <a:p>
            <a:endParaRPr lang="en-US" dirty="0"/>
          </a:p>
        </p:txBody>
      </p:sp>
      <p:sp>
        <p:nvSpPr>
          <p:cNvPr id="65" name="TextBox 64">
            <a:extLst>
              <a:ext uri="{FF2B5EF4-FFF2-40B4-BE49-F238E27FC236}">
                <a16:creationId xmlns:a16="http://schemas.microsoft.com/office/drawing/2014/main" id="{DD0F7272-12B3-4E11-9F8D-1879DA6BDBB4}"/>
              </a:ext>
            </a:extLst>
          </p:cNvPr>
          <p:cNvSpPr txBox="1"/>
          <p:nvPr/>
        </p:nvSpPr>
        <p:spPr>
          <a:xfrm>
            <a:off x="425355" y="1281385"/>
            <a:ext cx="7324298" cy="307777"/>
          </a:xfrm>
          <a:prstGeom prst="rect">
            <a:avLst/>
          </a:prstGeom>
          <a:noFill/>
        </p:spPr>
        <p:txBody>
          <a:bodyPr wrap="square" rtlCol="0">
            <a:spAutoFit/>
          </a:bodyPr>
          <a:lstStyle/>
          <a:p>
            <a:r>
              <a:rPr lang="en-US" sz="1400" dirty="0"/>
              <a:t>The table below shows common themes across </a:t>
            </a:r>
            <a:r>
              <a:rPr lang="en-US" sz="1400" dirty="0" err="1"/>
              <a:t>KPFilms</a:t>
            </a:r>
            <a:r>
              <a:rPr lang="en-US" sz="1400" dirty="0"/>
              <a:t> sites visited so far.</a:t>
            </a:r>
          </a:p>
        </p:txBody>
      </p:sp>
      <p:sp>
        <p:nvSpPr>
          <p:cNvPr id="66" name="TextBox 65">
            <a:extLst>
              <a:ext uri="{FF2B5EF4-FFF2-40B4-BE49-F238E27FC236}">
                <a16:creationId xmlns:a16="http://schemas.microsoft.com/office/drawing/2014/main" id="{4C72745A-3F96-47C3-ABD8-3EDAACEE302F}"/>
              </a:ext>
            </a:extLst>
          </p:cNvPr>
          <p:cNvSpPr txBox="1"/>
          <p:nvPr/>
        </p:nvSpPr>
        <p:spPr>
          <a:xfrm>
            <a:off x="445183" y="5585662"/>
            <a:ext cx="7820811" cy="946413"/>
          </a:xfrm>
          <a:prstGeom prst="rect">
            <a:avLst/>
          </a:prstGeom>
          <a:noFill/>
        </p:spPr>
        <p:txBody>
          <a:bodyPr wrap="square" rtlCol="0">
            <a:spAutoFit/>
          </a:bodyPr>
          <a:lstStyle/>
          <a:p>
            <a:r>
              <a:rPr lang="en-US" sz="1200" b="1" dirty="0"/>
              <a:t>Key Message:   </a:t>
            </a:r>
          </a:p>
          <a:p>
            <a:r>
              <a:rPr lang="en-US" sz="1050" b="1" i="1" dirty="0">
                <a:solidFill>
                  <a:srgbClr val="0070C0"/>
                </a:solidFill>
                <a:latin typeface="Calibri" pitchFamily="34" charset="0"/>
                <a:cs typeface="Arial" charset="0"/>
              </a:rPr>
              <a:t>Across the board, there is a need for a better connection between the business team and manufacturing.   The teams are </a:t>
            </a:r>
            <a:r>
              <a:rPr lang="en-US" sz="1050" b="1" i="1" dirty="0" err="1">
                <a:solidFill>
                  <a:srgbClr val="0070C0"/>
                </a:solidFill>
                <a:latin typeface="Calibri" pitchFamily="34" charset="0"/>
                <a:cs typeface="Arial" charset="0"/>
              </a:rPr>
              <a:t>SILOed</a:t>
            </a:r>
            <a:r>
              <a:rPr lang="en-US" sz="1050" b="1" i="1" dirty="0">
                <a:solidFill>
                  <a:srgbClr val="0070C0"/>
                </a:solidFill>
                <a:latin typeface="Calibri" pitchFamily="34" charset="0"/>
                <a:cs typeface="Arial" charset="0"/>
              </a:rPr>
              <a:t>, short sided and reacting to the market vs planning, taking a position and driving shared profitability.     While Montabaur and </a:t>
            </a:r>
            <a:r>
              <a:rPr lang="en-US" sz="1050" b="1" i="1" dirty="0" err="1">
                <a:solidFill>
                  <a:srgbClr val="0070C0"/>
                </a:solidFill>
                <a:latin typeface="Calibri" pitchFamily="34" charset="0"/>
                <a:cs typeface="Arial" charset="0"/>
              </a:rPr>
              <a:t>Gendorf</a:t>
            </a:r>
            <a:r>
              <a:rPr lang="en-US" sz="1050" b="1" i="1" dirty="0">
                <a:solidFill>
                  <a:srgbClr val="0070C0"/>
                </a:solidFill>
                <a:latin typeface="Calibri" pitchFamily="34" charset="0"/>
                <a:cs typeface="Arial" charset="0"/>
              </a:rPr>
              <a:t> need to work more closely with the business to strategically define business/manufacturing direction, Featherstone needs to focus on basic fundamentals around Operating Discipline and building operator capability</a:t>
            </a:r>
            <a:r>
              <a:rPr lang="en-US" sz="1200" dirty="0"/>
              <a:t>.   </a:t>
            </a:r>
          </a:p>
        </p:txBody>
      </p:sp>
    </p:spTree>
    <p:extLst>
      <p:ext uri="{BB962C8B-B14F-4D97-AF65-F5344CB8AC3E}">
        <p14:creationId xmlns:p14="http://schemas.microsoft.com/office/powerpoint/2010/main" val="152335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7" name="Straight Arrow Connector 14336">
            <a:extLst>
              <a:ext uri="{FF2B5EF4-FFF2-40B4-BE49-F238E27FC236}">
                <a16:creationId xmlns:a16="http://schemas.microsoft.com/office/drawing/2014/main" id="{094CD9DD-1C41-4371-9AC3-345422851AA3}"/>
              </a:ext>
            </a:extLst>
          </p:cNvPr>
          <p:cNvCxnSpPr>
            <a:cxnSpLocks/>
          </p:cNvCxnSpPr>
          <p:nvPr/>
        </p:nvCxnSpPr>
        <p:spPr>
          <a:xfrm>
            <a:off x="1652383" y="2539049"/>
            <a:ext cx="0" cy="36455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68" name="Straight Arrow Connector 67">
            <a:extLst>
              <a:ext uri="{FF2B5EF4-FFF2-40B4-BE49-F238E27FC236}">
                <a16:creationId xmlns:a16="http://schemas.microsoft.com/office/drawing/2014/main" id="{165AE1D3-C1F2-47CF-A5A9-7E98F4EEEF54}"/>
              </a:ext>
            </a:extLst>
          </p:cNvPr>
          <p:cNvCxnSpPr>
            <a:cxnSpLocks/>
          </p:cNvCxnSpPr>
          <p:nvPr/>
        </p:nvCxnSpPr>
        <p:spPr>
          <a:xfrm>
            <a:off x="4572000" y="2539049"/>
            <a:ext cx="0" cy="36455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69" name="Straight Arrow Connector 68">
            <a:extLst>
              <a:ext uri="{FF2B5EF4-FFF2-40B4-BE49-F238E27FC236}">
                <a16:creationId xmlns:a16="http://schemas.microsoft.com/office/drawing/2014/main" id="{0C71F2CD-F891-46E4-A6BA-01B7923364D2}"/>
              </a:ext>
            </a:extLst>
          </p:cNvPr>
          <p:cNvCxnSpPr>
            <a:cxnSpLocks/>
          </p:cNvCxnSpPr>
          <p:nvPr/>
        </p:nvCxnSpPr>
        <p:spPr>
          <a:xfrm>
            <a:off x="7467600" y="2534923"/>
            <a:ext cx="0" cy="364555"/>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 – EST. IMPACT</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3"/>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4"/>
          <a:stretch>
            <a:fillRect/>
          </a:stretch>
        </p:blipFill>
        <p:spPr>
          <a:xfrm>
            <a:off x="331470" y="162481"/>
            <a:ext cx="2084070" cy="426287"/>
          </a:xfrm>
          <a:prstGeom prst="rect">
            <a:avLst/>
          </a:prstGeom>
        </p:spPr>
      </p:pic>
      <p:grpSp>
        <p:nvGrpSpPr>
          <p:cNvPr id="10" name="Group 9">
            <a:extLst>
              <a:ext uri="{FF2B5EF4-FFF2-40B4-BE49-F238E27FC236}">
                <a16:creationId xmlns:a16="http://schemas.microsoft.com/office/drawing/2014/main" id="{6A53A13E-9465-49A9-A9E9-F8D3962213A0}"/>
              </a:ext>
            </a:extLst>
          </p:cNvPr>
          <p:cNvGrpSpPr/>
          <p:nvPr/>
        </p:nvGrpSpPr>
        <p:grpSpPr>
          <a:xfrm>
            <a:off x="308193" y="2913128"/>
            <a:ext cx="2688378" cy="3678171"/>
            <a:chOff x="381750" y="2180590"/>
            <a:chExt cx="2743200" cy="2963025"/>
          </a:xfrm>
        </p:grpSpPr>
        <p:sp>
          <p:nvSpPr>
            <p:cNvPr id="26" name="Rounded Rectangle 33">
              <a:extLst>
                <a:ext uri="{FF2B5EF4-FFF2-40B4-BE49-F238E27FC236}">
                  <a16:creationId xmlns:a16="http://schemas.microsoft.com/office/drawing/2014/main" id="{B8D34CC7-2E85-42F5-9EF8-2C17ADC6D276}"/>
                </a:ext>
              </a:extLst>
            </p:cNvPr>
            <p:cNvSpPr/>
            <p:nvPr/>
          </p:nvSpPr>
          <p:spPr>
            <a:xfrm>
              <a:off x="381750" y="2359161"/>
              <a:ext cx="2743200" cy="2784454"/>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lvl="0" defTabSz="914400"/>
              <a:r>
                <a:rPr lang="en-US" sz="1200" dirty="0"/>
                <a:t>There appear to be a fair number of low to negative margin products that should be reviewed.</a:t>
              </a:r>
              <a:br>
                <a:rPr lang="en-US" sz="1200" dirty="0"/>
              </a:br>
              <a:endParaRPr lang="en-US" sz="1200" dirty="0"/>
            </a:p>
            <a:p>
              <a:pPr lvl="0" defTabSz="914400"/>
              <a:r>
                <a:rPr lang="en-US" sz="1200" dirty="0"/>
                <a:t>All the groups, business, manufacturing, supply chain need to work together to improve these margins by using a combination of potential levers:</a:t>
              </a:r>
              <a:br>
                <a:rPr lang="en-US" sz="1200" dirty="0"/>
              </a:br>
              <a:r>
                <a:rPr lang="en-US" sz="1200" dirty="0"/>
                <a:t>  </a:t>
              </a:r>
            </a:p>
            <a:p>
              <a:pPr marL="285750" lvl="0" indent="-285750" defTabSz="914400">
                <a:buFont typeface="Arial" panose="020B0604020202020204" pitchFamily="34" charset="0"/>
                <a:buChar char="•"/>
              </a:pPr>
              <a:r>
                <a:rPr lang="en-US" sz="1200" dirty="0"/>
                <a:t>Price Increase</a:t>
              </a:r>
            </a:p>
            <a:p>
              <a:pPr marL="285750" lvl="0" indent="-285750" defTabSz="914400">
                <a:buFont typeface="Arial" panose="020B0604020202020204" pitchFamily="34" charset="0"/>
                <a:buChar char="•"/>
              </a:pPr>
              <a:r>
                <a:rPr lang="en-US" sz="1200" dirty="0"/>
                <a:t>Production Rules</a:t>
              </a:r>
            </a:p>
            <a:p>
              <a:pPr marL="285750" lvl="0" indent="-285750" defTabSz="914400">
                <a:buFont typeface="Arial" panose="020B0604020202020204" pitchFamily="34" charset="0"/>
                <a:buChar char="•"/>
              </a:pPr>
              <a:r>
                <a:rPr lang="en-US" sz="1200" dirty="0"/>
                <a:t>Minimum Order Sizes</a:t>
              </a:r>
            </a:p>
            <a:p>
              <a:pPr marL="285750" lvl="0" indent="-285750" defTabSz="914400">
                <a:buFont typeface="Arial" panose="020B0604020202020204" pitchFamily="34" charset="0"/>
                <a:buChar char="•"/>
              </a:pPr>
              <a:r>
                <a:rPr lang="en-US" sz="1200" dirty="0"/>
                <a:t>Campaigning</a:t>
              </a:r>
            </a:p>
            <a:p>
              <a:pPr lvl="0" defTabSz="914400"/>
              <a:endParaRPr lang="en-US" sz="1100" dirty="0"/>
            </a:p>
          </p:txBody>
        </p:sp>
        <p:grpSp>
          <p:nvGrpSpPr>
            <p:cNvPr id="27" name="Group 26">
              <a:extLst>
                <a:ext uri="{FF2B5EF4-FFF2-40B4-BE49-F238E27FC236}">
                  <a16:creationId xmlns:a16="http://schemas.microsoft.com/office/drawing/2014/main" id="{677275AA-189E-4302-9403-431A22FFDF75}"/>
                </a:ext>
              </a:extLst>
            </p:cNvPr>
            <p:cNvGrpSpPr/>
            <p:nvPr/>
          </p:nvGrpSpPr>
          <p:grpSpPr>
            <a:xfrm>
              <a:off x="700601" y="2180590"/>
              <a:ext cx="2105499" cy="445714"/>
              <a:chOff x="764185" y="2180590"/>
              <a:chExt cx="2105499" cy="445714"/>
            </a:xfrm>
          </p:grpSpPr>
          <p:sp>
            <p:nvSpPr>
              <p:cNvPr id="28" name="Round Same Side Corner Rectangle 69">
                <a:extLst>
                  <a:ext uri="{FF2B5EF4-FFF2-40B4-BE49-F238E27FC236}">
                    <a16:creationId xmlns:a16="http://schemas.microsoft.com/office/drawing/2014/main" id="{70E48D8D-1396-4DA5-AA0A-3C8C4BC4A446}"/>
                  </a:ext>
                </a:extLst>
              </p:cNvPr>
              <p:cNvSpPr/>
              <p:nvPr/>
            </p:nvSpPr>
            <p:spPr>
              <a:xfrm>
                <a:off x="943135" y="2180590"/>
                <a:ext cx="1747599" cy="445714"/>
              </a:xfrm>
              <a:prstGeom prst="round2SameRect">
                <a:avLst>
                  <a:gd name="adj1" fmla="val 0"/>
                  <a:gd name="adj2" fmla="val 17630"/>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PRODUCT OPTIMIZATION</a:t>
                </a:r>
                <a:endParaRPr lang="en-US" sz="1400" dirty="0"/>
              </a:p>
            </p:txBody>
          </p:sp>
          <p:grpSp>
            <p:nvGrpSpPr>
              <p:cNvPr id="29" name="Group 28">
                <a:extLst>
                  <a:ext uri="{FF2B5EF4-FFF2-40B4-BE49-F238E27FC236}">
                    <a16:creationId xmlns:a16="http://schemas.microsoft.com/office/drawing/2014/main" id="{6A92DB8C-F815-4CBE-83C8-CD701BD8AF61}"/>
                  </a:ext>
                </a:extLst>
              </p:cNvPr>
              <p:cNvGrpSpPr/>
              <p:nvPr/>
            </p:nvGrpSpPr>
            <p:grpSpPr>
              <a:xfrm>
                <a:off x="764185" y="2180590"/>
                <a:ext cx="2105499" cy="179126"/>
                <a:chOff x="3253798" y="2070463"/>
                <a:chExt cx="2105499" cy="179126"/>
              </a:xfrm>
            </p:grpSpPr>
            <p:sp>
              <p:nvSpPr>
                <p:cNvPr id="30" name="Right Triangle 29">
                  <a:extLst>
                    <a:ext uri="{FF2B5EF4-FFF2-40B4-BE49-F238E27FC236}">
                      <a16:creationId xmlns:a16="http://schemas.microsoft.com/office/drawing/2014/main" id="{EC733FBB-A6F0-49E5-A113-0B640A3EF15D}"/>
                    </a:ext>
                  </a:extLst>
                </p:cNvPr>
                <p:cNvSpPr/>
                <p:nvPr/>
              </p:nvSpPr>
              <p:spPr>
                <a:xfrm flipH="1">
                  <a:off x="3253798" y="2070463"/>
                  <a:ext cx="179126" cy="179126"/>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8985DEDD-C9DD-465D-9BC0-5AF894D78A96}"/>
                    </a:ext>
                  </a:extLst>
                </p:cNvPr>
                <p:cNvSpPr/>
                <p:nvPr/>
              </p:nvSpPr>
              <p:spPr>
                <a:xfrm>
                  <a:off x="5180171" y="2070463"/>
                  <a:ext cx="179126" cy="179126"/>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 name="Group 10">
            <a:extLst>
              <a:ext uri="{FF2B5EF4-FFF2-40B4-BE49-F238E27FC236}">
                <a16:creationId xmlns:a16="http://schemas.microsoft.com/office/drawing/2014/main" id="{083BAE2A-05B2-45AD-BE77-B0E30719F859}"/>
              </a:ext>
            </a:extLst>
          </p:cNvPr>
          <p:cNvGrpSpPr/>
          <p:nvPr/>
        </p:nvGrpSpPr>
        <p:grpSpPr>
          <a:xfrm>
            <a:off x="3214664" y="2913129"/>
            <a:ext cx="2688378" cy="3715134"/>
            <a:chOff x="381750" y="2180590"/>
            <a:chExt cx="2743200" cy="2963025"/>
          </a:xfrm>
        </p:grpSpPr>
        <p:sp>
          <p:nvSpPr>
            <p:cNvPr id="20" name="Rounded Rectangle 21">
              <a:extLst>
                <a:ext uri="{FF2B5EF4-FFF2-40B4-BE49-F238E27FC236}">
                  <a16:creationId xmlns:a16="http://schemas.microsoft.com/office/drawing/2014/main" id="{BBACF198-3F7C-48B2-9F1E-B1109D2CF1B5}"/>
                </a:ext>
              </a:extLst>
            </p:cNvPr>
            <p:cNvSpPr/>
            <p:nvPr/>
          </p:nvSpPr>
          <p:spPr>
            <a:xfrm>
              <a:off x="381750" y="2359161"/>
              <a:ext cx="2743200" cy="2784454"/>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lvl="0" defTabSz="914400"/>
              <a:r>
                <a:rPr lang="en-US" sz="1200" dirty="0"/>
                <a:t>Unutilized capacity should be monetized. </a:t>
              </a:r>
              <a:br>
                <a:rPr lang="en-US" sz="1200" dirty="0"/>
              </a:br>
              <a:endParaRPr lang="en-US" sz="1200" dirty="0"/>
            </a:p>
            <a:p>
              <a:pPr marL="285750" lvl="0" indent="-285750" defTabSz="914400">
                <a:buFont typeface="Arial" panose="020B0604020202020204" pitchFamily="34" charset="0"/>
                <a:buChar char="•"/>
              </a:pPr>
              <a:r>
                <a:rPr lang="en-US" sz="1200" dirty="0"/>
                <a:t>If sales can not come through with additional volumes, Lines such as E26, K06 should be considered for Consolidation. There is evidence to suggest that consolidating these lines into higher performing lines is possible</a:t>
              </a:r>
            </a:p>
            <a:p>
              <a:pPr marL="285750" lvl="0" indent="-285750" defTabSz="914400">
                <a:buFont typeface="Arial" panose="020B0604020202020204" pitchFamily="34" charset="0"/>
                <a:buChar char="•"/>
              </a:pPr>
              <a:r>
                <a:rPr lang="en-US" sz="1200" kern="0" dirty="0"/>
                <a:t>Since there are other unutilized assets across the </a:t>
              </a:r>
              <a:r>
                <a:rPr lang="en-US" sz="1200" kern="0" dirty="0" err="1"/>
                <a:t>KPFilms</a:t>
              </a:r>
              <a:r>
                <a:rPr lang="en-US" sz="1200" kern="0" dirty="0"/>
                <a:t> network, </a:t>
              </a:r>
              <a:r>
                <a:rPr lang="en-US" sz="1200" kern="0" dirty="0" err="1"/>
                <a:t>Gendorf</a:t>
              </a:r>
              <a:r>
                <a:rPr lang="en-US" sz="1200" kern="0" dirty="0"/>
                <a:t> should work with sister sites (Montabaur) to consolidate under utilized lines.</a:t>
              </a:r>
            </a:p>
            <a:p>
              <a:pPr algn="just">
                <a:spcAft>
                  <a:spcPts val="600"/>
                </a:spcAft>
              </a:pPr>
              <a:endParaRPr lang="en-US" sz="1100" dirty="0"/>
            </a:p>
          </p:txBody>
        </p:sp>
        <p:grpSp>
          <p:nvGrpSpPr>
            <p:cNvPr id="21" name="Group 20">
              <a:extLst>
                <a:ext uri="{FF2B5EF4-FFF2-40B4-BE49-F238E27FC236}">
                  <a16:creationId xmlns:a16="http://schemas.microsoft.com/office/drawing/2014/main" id="{6344DF48-82D7-42D9-B0C5-1BF8EB55DB5F}"/>
                </a:ext>
              </a:extLst>
            </p:cNvPr>
            <p:cNvGrpSpPr/>
            <p:nvPr/>
          </p:nvGrpSpPr>
          <p:grpSpPr>
            <a:xfrm>
              <a:off x="700601" y="2180590"/>
              <a:ext cx="2105499" cy="445714"/>
              <a:chOff x="764185" y="2180590"/>
              <a:chExt cx="2105499" cy="445714"/>
            </a:xfrm>
          </p:grpSpPr>
          <p:sp>
            <p:nvSpPr>
              <p:cNvPr id="22" name="Round Same Side Corner Rectangle 23">
                <a:extLst>
                  <a:ext uri="{FF2B5EF4-FFF2-40B4-BE49-F238E27FC236}">
                    <a16:creationId xmlns:a16="http://schemas.microsoft.com/office/drawing/2014/main" id="{598C662F-D79F-4291-BBA2-D9BE481547FC}"/>
                  </a:ext>
                </a:extLst>
              </p:cNvPr>
              <p:cNvSpPr/>
              <p:nvPr/>
            </p:nvSpPr>
            <p:spPr>
              <a:xfrm>
                <a:off x="943135" y="2180590"/>
                <a:ext cx="1747599" cy="445714"/>
              </a:xfrm>
              <a:prstGeom prst="round2SameRect">
                <a:avLst>
                  <a:gd name="adj1" fmla="val 0"/>
                  <a:gd name="adj2" fmla="val 1763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ASSET PERFORMANCE</a:t>
                </a:r>
                <a:endParaRPr lang="en-US" sz="1400" dirty="0"/>
              </a:p>
            </p:txBody>
          </p:sp>
          <p:grpSp>
            <p:nvGrpSpPr>
              <p:cNvPr id="23" name="Group 22">
                <a:extLst>
                  <a:ext uri="{FF2B5EF4-FFF2-40B4-BE49-F238E27FC236}">
                    <a16:creationId xmlns:a16="http://schemas.microsoft.com/office/drawing/2014/main" id="{23F640D5-92CD-4491-AF4F-216C0DFEBA9D}"/>
                  </a:ext>
                </a:extLst>
              </p:cNvPr>
              <p:cNvGrpSpPr/>
              <p:nvPr/>
            </p:nvGrpSpPr>
            <p:grpSpPr>
              <a:xfrm>
                <a:off x="764185" y="2180590"/>
                <a:ext cx="2105499" cy="179126"/>
                <a:chOff x="3253798" y="2070463"/>
                <a:chExt cx="2105499" cy="179126"/>
              </a:xfrm>
            </p:grpSpPr>
            <p:sp>
              <p:nvSpPr>
                <p:cNvPr id="24" name="Right Triangle 23">
                  <a:extLst>
                    <a:ext uri="{FF2B5EF4-FFF2-40B4-BE49-F238E27FC236}">
                      <a16:creationId xmlns:a16="http://schemas.microsoft.com/office/drawing/2014/main" id="{3E980D36-954C-4721-B015-C79F12CC7E20}"/>
                    </a:ext>
                  </a:extLst>
                </p:cNvPr>
                <p:cNvSpPr/>
                <p:nvPr/>
              </p:nvSpPr>
              <p:spPr>
                <a:xfrm flipH="1">
                  <a:off x="3253798" y="2070463"/>
                  <a:ext cx="179126" cy="179126"/>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a:extLst>
                    <a:ext uri="{FF2B5EF4-FFF2-40B4-BE49-F238E27FC236}">
                      <a16:creationId xmlns:a16="http://schemas.microsoft.com/office/drawing/2014/main" id="{382F2D14-ADE0-40CA-BFCE-5A85FEC54EEC}"/>
                    </a:ext>
                  </a:extLst>
                </p:cNvPr>
                <p:cNvSpPr/>
                <p:nvPr/>
              </p:nvSpPr>
              <p:spPr>
                <a:xfrm>
                  <a:off x="5180171" y="2070463"/>
                  <a:ext cx="179126" cy="179126"/>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2" name="Group 11">
            <a:extLst>
              <a:ext uri="{FF2B5EF4-FFF2-40B4-BE49-F238E27FC236}">
                <a16:creationId xmlns:a16="http://schemas.microsoft.com/office/drawing/2014/main" id="{291588BE-50AC-4AC4-8714-9DBB3183C389}"/>
              </a:ext>
            </a:extLst>
          </p:cNvPr>
          <p:cNvGrpSpPr/>
          <p:nvPr/>
        </p:nvGrpSpPr>
        <p:grpSpPr>
          <a:xfrm>
            <a:off x="6113397" y="2913128"/>
            <a:ext cx="2688378" cy="3678171"/>
            <a:chOff x="381750" y="2180590"/>
            <a:chExt cx="2743200" cy="2963025"/>
          </a:xfrm>
        </p:grpSpPr>
        <p:sp>
          <p:nvSpPr>
            <p:cNvPr id="14" name="Rounded Rectangle 28">
              <a:extLst>
                <a:ext uri="{FF2B5EF4-FFF2-40B4-BE49-F238E27FC236}">
                  <a16:creationId xmlns:a16="http://schemas.microsoft.com/office/drawing/2014/main" id="{E49D488E-BA30-4D67-BB3C-DD631EB2E7D2}"/>
                </a:ext>
              </a:extLst>
            </p:cNvPr>
            <p:cNvSpPr/>
            <p:nvPr/>
          </p:nvSpPr>
          <p:spPr>
            <a:xfrm>
              <a:off x="381750" y="2359161"/>
              <a:ext cx="2743200" cy="2784454"/>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lvl="0" defTabSz="914400"/>
              <a:r>
                <a:rPr lang="en-US" sz="1200" dirty="0"/>
                <a:t>Site has little choice but to find ways to significantly reduce costs and gain efficiency. </a:t>
              </a:r>
              <a:br>
                <a:rPr lang="en-US" sz="1200" dirty="0"/>
              </a:br>
              <a:br>
                <a:rPr lang="en-US" sz="1200" dirty="0"/>
              </a:br>
              <a:r>
                <a:rPr lang="en-US" sz="1200" dirty="0"/>
                <a:t>The site has started to challenge existing paradigms but still has underlying Command / Control culture.</a:t>
              </a:r>
              <a:br>
                <a:rPr lang="en-US" sz="1200" dirty="0"/>
              </a:br>
              <a:endParaRPr lang="en-US" sz="1200" dirty="0"/>
            </a:p>
            <a:p>
              <a:pPr marL="171450" lvl="0" indent="-171450" defTabSz="914400">
                <a:buFont typeface="Arial" panose="020B0604020202020204" pitchFamily="34" charset="0"/>
                <a:buChar char="•"/>
              </a:pPr>
              <a:r>
                <a:rPr lang="en-US" sz="1200" dirty="0"/>
                <a:t>Shop floor must fully engage and take ownership for real cost savings to begin.</a:t>
              </a:r>
            </a:p>
            <a:p>
              <a:pPr marL="171450" lvl="0" indent="-171450" defTabSz="914400">
                <a:buFont typeface="Arial" panose="020B0604020202020204" pitchFamily="34" charset="0"/>
                <a:buChar char="•"/>
              </a:pPr>
              <a:r>
                <a:rPr lang="en-US" sz="1200" dirty="0"/>
                <a:t>Maintenance &amp; Reliability are opportunities and are in need of Best Practice.</a:t>
              </a:r>
            </a:p>
            <a:p>
              <a:pPr marL="171450" indent="-171450">
                <a:buFont typeface="Arial" panose="020B0604020202020204" pitchFamily="34" charset="0"/>
                <a:buChar char="•"/>
              </a:pPr>
              <a:endParaRPr lang="en-US" sz="1100" dirty="0"/>
            </a:p>
          </p:txBody>
        </p:sp>
        <p:grpSp>
          <p:nvGrpSpPr>
            <p:cNvPr id="15" name="Group 14">
              <a:extLst>
                <a:ext uri="{FF2B5EF4-FFF2-40B4-BE49-F238E27FC236}">
                  <a16:creationId xmlns:a16="http://schemas.microsoft.com/office/drawing/2014/main" id="{D311F2A8-6377-489B-94CB-6994D4239453}"/>
                </a:ext>
              </a:extLst>
            </p:cNvPr>
            <p:cNvGrpSpPr/>
            <p:nvPr/>
          </p:nvGrpSpPr>
          <p:grpSpPr>
            <a:xfrm>
              <a:off x="700601" y="2180590"/>
              <a:ext cx="2105499" cy="445714"/>
              <a:chOff x="764185" y="2180590"/>
              <a:chExt cx="2105499" cy="445714"/>
            </a:xfrm>
          </p:grpSpPr>
          <p:sp>
            <p:nvSpPr>
              <p:cNvPr id="16" name="Round Same Side Corner Rectangle 30">
                <a:extLst>
                  <a:ext uri="{FF2B5EF4-FFF2-40B4-BE49-F238E27FC236}">
                    <a16:creationId xmlns:a16="http://schemas.microsoft.com/office/drawing/2014/main" id="{39F4C6DC-212C-4245-9586-3382F81677FE}"/>
                  </a:ext>
                </a:extLst>
              </p:cNvPr>
              <p:cNvSpPr/>
              <p:nvPr/>
            </p:nvSpPr>
            <p:spPr>
              <a:xfrm>
                <a:off x="943135" y="2180590"/>
                <a:ext cx="1747599" cy="445714"/>
              </a:xfrm>
              <a:prstGeom prst="round2SameRect">
                <a:avLst>
                  <a:gd name="adj1" fmla="val 0"/>
                  <a:gd name="adj2" fmla="val 1763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OPERATIONAL EXCELLENCE</a:t>
                </a:r>
                <a:endParaRPr lang="en-US" sz="1400" dirty="0"/>
              </a:p>
            </p:txBody>
          </p:sp>
          <p:grpSp>
            <p:nvGrpSpPr>
              <p:cNvPr id="17" name="Group 16">
                <a:extLst>
                  <a:ext uri="{FF2B5EF4-FFF2-40B4-BE49-F238E27FC236}">
                    <a16:creationId xmlns:a16="http://schemas.microsoft.com/office/drawing/2014/main" id="{A48CF1EF-23F5-4C5B-8024-21E13C405258}"/>
                  </a:ext>
                </a:extLst>
              </p:cNvPr>
              <p:cNvGrpSpPr/>
              <p:nvPr/>
            </p:nvGrpSpPr>
            <p:grpSpPr>
              <a:xfrm>
                <a:off x="764185" y="2180590"/>
                <a:ext cx="2105499" cy="179126"/>
                <a:chOff x="3253798" y="2070463"/>
                <a:chExt cx="2105499" cy="179126"/>
              </a:xfrm>
            </p:grpSpPr>
            <p:sp>
              <p:nvSpPr>
                <p:cNvPr id="18" name="Right Triangle 17">
                  <a:extLst>
                    <a:ext uri="{FF2B5EF4-FFF2-40B4-BE49-F238E27FC236}">
                      <a16:creationId xmlns:a16="http://schemas.microsoft.com/office/drawing/2014/main" id="{D43739A9-CC7C-4B8F-B6BA-24B3B76AFE32}"/>
                    </a:ext>
                  </a:extLst>
                </p:cNvPr>
                <p:cNvSpPr/>
                <p:nvPr/>
              </p:nvSpPr>
              <p:spPr>
                <a:xfrm flipH="1">
                  <a:off x="3253798" y="2070463"/>
                  <a:ext cx="179126" cy="17912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a:extLst>
                    <a:ext uri="{FF2B5EF4-FFF2-40B4-BE49-F238E27FC236}">
                      <a16:creationId xmlns:a16="http://schemas.microsoft.com/office/drawing/2014/main" id="{EEBA57C8-662B-48C8-A97A-2670ADCA2ABB}"/>
                    </a:ext>
                  </a:extLst>
                </p:cNvPr>
                <p:cNvSpPr/>
                <p:nvPr/>
              </p:nvSpPr>
              <p:spPr>
                <a:xfrm>
                  <a:off x="5180171" y="2070463"/>
                  <a:ext cx="179126" cy="17912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3" name="Group 62">
            <a:extLst>
              <a:ext uri="{FF2B5EF4-FFF2-40B4-BE49-F238E27FC236}">
                <a16:creationId xmlns:a16="http://schemas.microsoft.com/office/drawing/2014/main" id="{4862B1A2-1D40-4C2B-BC0B-9F2D43F66A82}"/>
              </a:ext>
            </a:extLst>
          </p:cNvPr>
          <p:cNvGrpSpPr/>
          <p:nvPr/>
        </p:nvGrpSpPr>
        <p:grpSpPr>
          <a:xfrm>
            <a:off x="6390896" y="1484530"/>
            <a:ext cx="2133381" cy="1060449"/>
            <a:chOff x="6320935" y="1484530"/>
            <a:chExt cx="2133381" cy="1060449"/>
          </a:xfrm>
        </p:grpSpPr>
        <p:sp>
          <p:nvSpPr>
            <p:cNvPr id="3" name="Rounded Rectangle 33">
              <a:extLst>
                <a:ext uri="{FF2B5EF4-FFF2-40B4-BE49-F238E27FC236}">
                  <a16:creationId xmlns:a16="http://schemas.microsoft.com/office/drawing/2014/main" id="{63A4D808-6860-49FE-BE7F-CFBAE0278F7A}"/>
                </a:ext>
              </a:extLst>
            </p:cNvPr>
            <p:cNvSpPr/>
            <p:nvPr/>
          </p:nvSpPr>
          <p:spPr>
            <a:xfrm>
              <a:off x="6320935" y="1629138"/>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€1.5 – 3.0 Million / YR</a:t>
              </a:r>
              <a:endParaRPr lang="en-US" sz="1400" kern="0" dirty="0"/>
            </a:p>
          </p:txBody>
        </p:sp>
        <p:grpSp>
          <p:nvGrpSpPr>
            <p:cNvPr id="4" name="Group 3">
              <a:extLst>
                <a:ext uri="{FF2B5EF4-FFF2-40B4-BE49-F238E27FC236}">
                  <a16:creationId xmlns:a16="http://schemas.microsoft.com/office/drawing/2014/main" id="{AD265ADE-59F9-436A-81A2-499EF513E8A9}"/>
                </a:ext>
              </a:extLst>
            </p:cNvPr>
            <p:cNvGrpSpPr/>
            <p:nvPr/>
          </p:nvGrpSpPr>
          <p:grpSpPr>
            <a:xfrm>
              <a:off x="6461905" y="1484530"/>
              <a:ext cx="1851440" cy="359823"/>
              <a:chOff x="3253798" y="2070463"/>
              <a:chExt cx="2643900" cy="445714"/>
            </a:xfrm>
          </p:grpSpPr>
          <p:sp>
            <p:nvSpPr>
              <p:cNvPr id="34" name="Round Same Side Corner Rectangle 69">
                <a:extLst>
                  <a:ext uri="{FF2B5EF4-FFF2-40B4-BE49-F238E27FC236}">
                    <a16:creationId xmlns:a16="http://schemas.microsoft.com/office/drawing/2014/main" id="{7EE48D5C-63A8-444E-A934-CE4F6D3FD1D4}"/>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35" name="Group 34">
                <a:extLst>
                  <a:ext uri="{FF2B5EF4-FFF2-40B4-BE49-F238E27FC236}">
                    <a16:creationId xmlns:a16="http://schemas.microsoft.com/office/drawing/2014/main" id="{50B3D2FF-DD0C-4C51-B60A-B9CD13935F43}"/>
                  </a:ext>
                </a:extLst>
              </p:cNvPr>
              <p:cNvGrpSpPr/>
              <p:nvPr/>
            </p:nvGrpSpPr>
            <p:grpSpPr>
              <a:xfrm>
                <a:off x="3253798" y="2070463"/>
                <a:ext cx="2643900" cy="179126"/>
                <a:chOff x="3253798" y="2070463"/>
                <a:chExt cx="2643900" cy="179126"/>
              </a:xfrm>
            </p:grpSpPr>
            <p:sp>
              <p:nvSpPr>
                <p:cNvPr id="36" name="Right Triangle 35">
                  <a:extLst>
                    <a:ext uri="{FF2B5EF4-FFF2-40B4-BE49-F238E27FC236}">
                      <a16:creationId xmlns:a16="http://schemas.microsoft.com/office/drawing/2014/main" id="{053C77B1-6FF8-4EA3-8940-52C48F5341D9}"/>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Right Triangle 36">
                  <a:extLst>
                    <a:ext uri="{FF2B5EF4-FFF2-40B4-BE49-F238E27FC236}">
                      <a16:creationId xmlns:a16="http://schemas.microsoft.com/office/drawing/2014/main" id="{45783542-6334-4522-8110-10BAB984522F}"/>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grpSp>
        <p:nvGrpSpPr>
          <p:cNvPr id="62" name="Group 61">
            <a:extLst>
              <a:ext uri="{FF2B5EF4-FFF2-40B4-BE49-F238E27FC236}">
                <a16:creationId xmlns:a16="http://schemas.microsoft.com/office/drawing/2014/main" id="{7FE58D55-CA22-43E0-B7F9-3A99719242F9}"/>
              </a:ext>
            </a:extLst>
          </p:cNvPr>
          <p:cNvGrpSpPr/>
          <p:nvPr/>
        </p:nvGrpSpPr>
        <p:grpSpPr>
          <a:xfrm>
            <a:off x="3492163" y="1488125"/>
            <a:ext cx="2133381" cy="1060449"/>
            <a:chOff x="3473255" y="1488125"/>
            <a:chExt cx="2133381" cy="1060449"/>
          </a:xfrm>
        </p:grpSpPr>
        <p:sp>
          <p:nvSpPr>
            <p:cNvPr id="5" name="Rounded Rectangle 33">
              <a:extLst>
                <a:ext uri="{FF2B5EF4-FFF2-40B4-BE49-F238E27FC236}">
                  <a16:creationId xmlns:a16="http://schemas.microsoft.com/office/drawing/2014/main" id="{DBA83E6A-32CB-4340-9F8D-27D2F3D9A081}"/>
                </a:ext>
              </a:extLst>
            </p:cNvPr>
            <p:cNvSpPr/>
            <p:nvPr/>
          </p:nvSpPr>
          <p:spPr>
            <a:xfrm>
              <a:off x="3473255" y="1632733"/>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€2.0 – 4.0 Million / YR</a:t>
              </a:r>
              <a:endParaRPr lang="en-US" sz="1400" kern="0" dirty="0"/>
            </a:p>
          </p:txBody>
        </p:sp>
        <p:grpSp>
          <p:nvGrpSpPr>
            <p:cNvPr id="39" name="Group 38">
              <a:extLst>
                <a:ext uri="{FF2B5EF4-FFF2-40B4-BE49-F238E27FC236}">
                  <a16:creationId xmlns:a16="http://schemas.microsoft.com/office/drawing/2014/main" id="{A75B06E5-B0A0-4A5F-B42B-45ED2D191F49}"/>
                </a:ext>
              </a:extLst>
            </p:cNvPr>
            <p:cNvGrpSpPr/>
            <p:nvPr/>
          </p:nvGrpSpPr>
          <p:grpSpPr>
            <a:xfrm>
              <a:off x="3614225" y="1488125"/>
              <a:ext cx="1851440" cy="359823"/>
              <a:chOff x="3253798" y="2070463"/>
              <a:chExt cx="2643900" cy="445714"/>
            </a:xfrm>
          </p:grpSpPr>
          <p:sp>
            <p:nvSpPr>
              <p:cNvPr id="41" name="Round Same Side Corner Rectangle 69">
                <a:extLst>
                  <a:ext uri="{FF2B5EF4-FFF2-40B4-BE49-F238E27FC236}">
                    <a16:creationId xmlns:a16="http://schemas.microsoft.com/office/drawing/2014/main" id="{2E8677C7-742F-4A2A-ADCE-9FA770D31DBA}"/>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42" name="Group 41">
                <a:extLst>
                  <a:ext uri="{FF2B5EF4-FFF2-40B4-BE49-F238E27FC236}">
                    <a16:creationId xmlns:a16="http://schemas.microsoft.com/office/drawing/2014/main" id="{0C3341DB-C14D-4B1C-915F-C86A191F2A89}"/>
                  </a:ext>
                </a:extLst>
              </p:cNvPr>
              <p:cNvGrpSpPr/>
              <p:nvPr/>
            </p:nvGrpSpPr>
            <p:grpSpPr>
              <a:xfrm>
                <a:off x="3253798" y="2070463"/>
                <a:ext cx="2643900" cy="179126"/>
                <a:chOff x="3253798" y="2070463"/>
                <a:chExt cx="2643900" cy="179126"/>
              </a:xfrm>
            </p:grpSpPr>
            <p:sp>
              <p:nvSpPr>
                <p:cNvPr id="43" name="Right Triangle 42">
                  <a:extLst>
                    <a:ext uri="{FF2B5EF4-FFF2-40B4-BE49-F238E27FC236}">
                      <a16:creationId xmlns:a16="http://schemas.microsoft.com/office/drawing/2014/main" id="{DF99AD0A-6677-490E-9C47-F3270362EB2B}"/>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ight Triangle 43">
                  <a:extLst>
                    <a:ext uri="{FF2B5EF4-FFF2-40B4-BE49-F238E27FC236}">
                      <a16:creationId xmlns:a16="http://schemas.microsoft.com/office/drawing/2014/main" id="{21EC5AC9-9F03-4C46-B4DE-2C778AC0B580}"/>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grpSp>
        <p:nvGrpSpPr>
          <p:cNvPr id="61" name="Group 60">
            <a:extLst>
              <a:ext uri="{FF2B5EF4-FFF2-40B4-BE49-F238E27FC236}">
                <a16:creationId xmlns:a16="http://schemas.microsoft.com/office/drawing/2014/main" id="{C94F134A-BDB2-43D9-8490-E4073E6708C1}"/>
              </a:ext>
            </a:extLst>
          </p:cNvPr>
          <p:cNvGrpSpPr/>
          <p:nvPr/>
        </p:nvGrpSpPr>
        <p:grpSpPr>
          <a:xfrm>
            <a:off x="585692" y="1488125"/>
            <a:ext cx="2133381" cy="1060449"/>
            <a:chOff x="643864" y="5255393"/>
            <a:chExt cx="2133381" cy="1060449"/>
          </a:xfrm>
        </p:grpSpPr>
        <p:sp>
          <p:nvSpPr>
            <p:cNvPr id="53" name="Rounded Rectangle 33">
              <a:extLst>
                <a:ext uri="{FF2B5EF4-FFF2-40B4-BE49-F238E27FC236}">
                  <a16:creationId xmlns:a16="http://schemas.microsoft.com/office/drawing/2014/main" id="{B2AFEBFD-66F1-4C1A-98E3-C0C7CF0570DA}"/>
                </a:ext>
              </a:extLst>
            </p:cNvPr>
            <p:cNvSpPr/>
            <p:nvPr/>
          </p:nvSpPr>
          <p:spPr>
            <a:xfrm>
              <a:off x="643864" y="5400001"/>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€3.5 – 6.0 Million / YR</a:t>
              </a:r>
              <a:endParaRPr lang="en-US" sz="1400" kern="0" dirty="0"/>
            </a:p>
          </p:txBody>
        </p:sp>
        <p:grpSp>
          <p:nvGrpSpPr>
            <p:cNvPr id="55" name="Group 54">
              <a:extLst>
                <a:ext uri="{FF2B5EF4-FFF2-40B4-BE49-F238E27FC236}">
                  <a16:creationId xmlns:a16="http://schemas.microsoft.com/office/drawing/2014/main" id="{96B50D4A-8585-4387-8B67-8F30FB65280F}"/>
                </a:ext>
              </a:extLst>
            </p:cNvPr>
            <p:cNvGrpSpPr/>
            <p:nvPr/>
          </p:nvGrpSpPr>
          <p:grpSpPr>
            <a:xfrm>
              <a:off x="784834" y="5255393"/>
              <a:ext cx="1851440" cy="359823"/>
              <a:chOff x="3253798" y="2070463"/>
              <a:chExt cx="2643900" cy="445714"/>
            </a:xfrm>
          </p:grpSpPr>
          <p:sp>
            <p:nvSpPr>
              <p:cNvPr id="57" name="Round Same Side Corner Rectangle 69">
                <a:extLst>
                  <a:ext uri="{FF2B5EF4-FFF2-40B4-BE49-F238E27FC236}">
                    <a16:creationId xmlns:a16="http://schemas.microsoft.com/office/drawing/2014/main" id="{F737B096-18C8-41A1-BDE3-E6FB4B3C6150}"/>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58" name="Group 57">
                <a:extLst>
                  <a:ext uri="{FF2B5EF4-FFF2-40B4-BE49-F238E27FC236}">
                    <a16:creationId xmlns:a16="http://schemas.microsoft.com/office/drawing/2014/main" id="{47A50632-24E7-41EC-BD35-63644FE1859F}"/>
                  </a:ext>
                </a:extLst>
              </p:cNvPr>
              <p:cNvGrpSpPr/>
              <p:nvPr/>
            </p:nvGrpSpPr>
            <p:grpSpPr>
              <a:xfrm>
                <a:off x="3253798" y="2070463"/>
                <a:ext cx="2643900" cy="179126"/>
                <a:chOff x="3253798" y="2070463"/>
                <a:chExt cx="2643900" cy="179126"/>
              </a:xfrm>
            </p:grpSpPr>
            <p:sp>
              <p:nvSpPr>
                <p:cNvPr id="59" name="Right Triangle 58">
                  <a:extLst>
                    <a:ext uri="{FF2B5EF4-FFF2-40B4-BE49-F238E27FC236}">
                      <a16:creationId xmlns:a16="http://schemas.microsoft.com/office/drawing/2014/main" id="{538E6A97-0E87-47A1-B086-D642D1E3032F}"/>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Right Triangle 59">
                  <a:extLst>
                    <a:ext uri="{FF2B5EF4-FFF2-40B4-BE49-F238E27FC236}">
                      <a16:creationId xmlns:a16="http://schemas.microsoft.com/office/drawing/2014/main" id="{C401CA90-F1D3-4E98-B11C-DD6804D7B281}"/>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spTree>
    <p:extLst>
      <p:ext uri="{BB962C8B-B14F-4D97-AF65-F5344CB8AC3E}">
        <p14:creationId xmlns:p14="http://schemas.microsoft.com/office/powerpoint/2010/main" val="124267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3"/>
          <a:stretch>
            <a:fillRect/>
          </a:stretch>
        </p:blipFill>
        <p:spPr>
          <a:xfrm>
            <a:off x="331470" y="162481"/>
            <a:ext cx="2084070" cy="426287"/>
          </a:xfrm>
          <a:prstGeom prst="rect">
            <a:avLst/>
          </a:prstGeom>
        </p:spPr>
      </p:pic>
      <p:grpSp>
        <p:nvGrpSpPr>
          <p:cNvPr id="40" name="Group 39">
            <a:extLst>
              <a:ext uri="{FF2B5EF4-FFF2-40B4-BE49-F238E27FC236}">
                <a16:creationId xmlns:a16="http://schemas.microsoft.com/office/drawing/2014/main" id="{65352BEE-D7BF-4AE9-A901-04D82BE593C0}"/>
              </a:ext>
            </a:extLst>
          </p:cNvPr>
          <p:cNvGrpSpPr/>
          <p:nvPr/>
        </p:nvGrpSpPr>
        <p:grpSpPr>
          <a:xfrm>
            <a:off x="437673" y="1990490"/>
            <a:ext cx="5801202" cy="1498031"/>
            <a:chOff x="693774" y="2139765"/>
            <a:chExt cx="6302473" cy="2147923"/>
          </a:xfrm>
        </p:grpSpPr>
        <p:sp>
          <p:nvSpPr>
            <p:cNvPr id="55" name="Rounded Rectangle 43">
              <a:extLst>
                <a:ext uri="{FF2B5EF4-FFF2-40B4-BE49-F238E27FC236}">
                  <a16:creationId xmlns:a16="http://schemas.microsoft.com/office/drawing/2014/main" id="{F9FF5DAF-5D52-4ED8-8686-9303E2B82AA7}"/>
                </a:ext>
              </a:extLst>
            </p:cNvPr>
            <p:cNvSpPr/>
            <p:nvPr/>
          </p:nvSpPr>
          <p:spPr>
            <a:xfrm>
              <a:off x="693774" y="2298418"/>
              <a:ext cx="6302473" cy="1989270"/>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t"/>
            <a:lstStyle/>
            <a:p>
              <a:pPr lvl="0" defTabSz="914400"/>
              <a:r>
                <a:rPr lang="en-US" sz="1200" dirty="0"/>
                <a:t>There appear to be a fair number of low to negative margin products that should be reviewed. All the groups, business, manufacturing, supply chain need to work together to improve these margins by using a combination of potential levers:</a:t>
              </a:r>
              <a:br>
                <a:rPr lang="en-US" sz="1200" dirty="0"/>
              </a:br>
              <a:r>
                <a:rPr lang="en-US" sz="1200" dirty="0"/>
                <a:t>  </a:t>
              </a:r>
            </a:p>
            <a:p>
              <a:pPr marL="285750" lvl="0" indent="-285750" defTabSz="914400">
                <a:buFont typeface="Arial" panose="020B0604020202020204" pitchFamily="34" charset="0"/>
                <a:buChar char="•"/>
              </a:pPr>
              <a:r>
                <a:rPr lang="en-US" sz="1200" dirty="0"/>
                <a:t>Price Increase, Production Rules, Minimum Order Sizes, Campaigning, etc.</a:t>
              </a:r>
            </a:p>
          </p:txBody>
        </p:sp>
        <p:grpSp>
          <p:nvGrpSpPr>
            <p:cNvPr id="56" name="Group 55">
              <a:extLst>
                <a:ext uri="{FF2B5EF4-FFF2-40B4-BE49-F238E27FC236}">
                  <a16:creationId xmlns:a16="http://schemas.microsoft.com/office/drawing/2014/main" id="{80D1BF1D-C1D6-4B79-8C5D-CA1B268EBDCF}"/>
                </a:ext>
              </a:extLst>
            </p:cNvPr>
            <p:cNvGrpSpPr/>
            <p:nvPr/>
          </p:nvGrpSpPr>
          <p:grpSpPr>
            <a:xfrm>
              <a:off x="2225801" y="2139765"/>
              <a:ext cx="3361260" cy="485427"/>
              <a:chOff x="2229549" y="2139765"/>
              <a:chExt cx="3361260" cy="485427"/>
            </a:xfrm>
          </p:grpSpPr>
          <p:sp>
            <p:nvSpPr>
              <p:cNvPr id="57" name="Round Same Side Corner Rectangle 69">
                <a:extLst>
                  <a:ext uri="{FF2B5EF4-FFF2-40B4-BE49-F238E27FC236}">
                    <a16:creationId xmlns:a16="http://schemas.microsoft.com/office/drawing/2014/main" id="{908A0447-6303-48CA-9F0B-F5C76D3D1092}"/>
                  </a:ext>
                </a:extLst>
              </p:cNvPr>
              <p:cNvSpPr/>
              <p:nvPr/>
            </p:nvSpPr>
            <p:spPr>
              <a:xfrm>
                <a:off x="2408676" y="2139765"/>
                <a:ext cx="3003005" cy="485427"/>
              </a:xfrm>
              <a:prstGeom prst="round2SameRect">
                <a:avLst>
                  <a:gd name="adj1" fmla="val 0"/>
                  <a:gd name="adj2" fmla="val 17630"/>
                </a:avLst>
              </a:prstGeom>
              <a:solidFill>
                <a:srgbClr val="045A8D"/>
              </a:solidFill>
              <a:ln w="6350" cap="flat" cmpd="sng" algn="ctr">
                <a:noFill/>
                <a:prstDash val="solid"/>
                <a:miter lim="800000"/>
              </a:ln>
              <a:effectLst/>
            </p:spPr>
            <p:txBody>
              <a:bodyPr rtlCol="0" anchor="ctr"/>
              <a:lstStyle/>
              <a:p>
                <a:pPr lvl="0" algn="ctr" defTabSz="914400"/>
                <a:r>
                  <a:rPr lang="en-US" sz="1600" b="1" dirty="0">
                    <a:solidFill>
                      <a:schemeClr val="bg1"/>
                    </a:solidFill>
                  </a:rPr>
                  <a:t>RECOMMENDATION</a:t>
                </a:r>
                <a:endParaRPr kumimoji="0" lang="en-US" sz="1200" b="1" i="0" u="none" strike="noStrike" kern="0" cap="none" spc="0" normalizeH="0" baseline="0" noProof="0" dirty="0">
                  <a:ln>
                    <a:noFill/>
                  </a:ln>
                  <a:solidFill>
                    <a:schemeClr val="bg1"/>
                  </a:solidFill>
                  <a:effectLst/>
                  <a:uLnTx/>
                  <a:uFillTx/>
                  <a:latin typeface="Calibri" panose="020F0502020204030204"/>
                </a:endParaRPr>
              </a:p>
            </p:txBody>
          </p:sp>
          <p:grpSp>
            <p:nvGrpSpPr>
              <p:cNvPr id="58" name="Group 57">
                <a:extLst>
                  <a:ext uri="{FF2B5EF4-FFF2-40B4-BE49-F238E27FC236}">
                    <a16:creationId xmlns:a16="http://schemas.microsoft.com/office/drawing/2014/main" id="{E97144F1-7EDE-4095-87ED-0774B642FA5D}"/>
                  </a:ext>
                </a:extLst>
              </p:cNvPr>
              <p:cNvGrpSpPr/>
              <p:nvPr/>
            </p:nvGrpSpPr>
            <p:grpSpPr>
              <a:xfrm>
                <a:off x="2229549" y="2139766"/>
                <a:ext cx="3361260" cy="179126"/>
                <a:chOff x="2229549" y="2139766"/>
                <a:chExt cx="3361260" cy="179126"/>
              </a:xfrm>
            </p:grpSpPr>
            <p:sp>
              <p:nvSpPr>
                <p:cNvPr id="59" name="Right Triangle 58">
                  <a:extLst>
                    <a:ext uri="{FF2B5EF4-FFF2-40B4-BE49-F238E27FC236}">
                      <a16:creationId xmlns:a16="http://schemas.microsoft.com/office/drawing/2014/main" id="{13CE3037-24FB-4E1D-8361-6687BFD5D1D1}"/>
                    </a:ext>
                  </a:extLst>
                </p:cNvPr>
                <p:cNvSpPr/>
                <p:nvPr/>
              </p:nvSpPr>
              <p:spPr>
                <a:xfrm flipH="1">
                  <a:off x="2229549"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ight Triangle 59">
                  <a:extLst>
                    <a:ext uri="{FF2B5EF4-FFF2-40B4-BE49-F238E27FC236}">
                      <a16:creationId xmlns:a16="http://schemas.microsoft.com/office/drawing/2014/main" id="{BFF8F6C8-0487-4275-B3E8-9E897C19D4FF}"/>
                    </a:ext>
                  </a:extLst>
                </p:cNvPr>
                <p:cNvSpPr/>
                <p:nvPr/>
              </p:nvSpPr>
              <p:spPr>
                <a:xfrm>
                  <a:off x="5411683"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5" name="Rectangle 4">
            <a:extLst>
              <a:ext uri="{FF2B5EF4-FFF2-40B4-BE49-F238E27FC236}">
                <a16:creationId xmlns:a16="http://schemas.microsoft.com/office/drawing/2014/main" id="{96621D13-39F4-4A63-9231-F3F33D16A01A}"/>
              </a:ext>
            </a:extLst>
          </p:cNvPr>
          <p:cNvSpPr/>
          <p:nvPr/>
        </p:nvSpPr>
        <p:spPr>
          <a:xfrm>
            <a:off x="437673" y="1306910"/>
            <a:ext cx="6543675" cy="369332"/>
          </a:xfrm>
          <a:prstGeom prst="rect">
            <a:avLst/>
          </a:prstGeom>
        </p:spPr>
        <p:txBody>
          <a:bodyPr wrap="square">
            <a:spAutoFit/>
          </a:bodyPr>
          <a:lstStyle/>
          <a:p>
            <a:r>
              <a:rPr lang="en-US" b="1" dirty="0"/>
              <a:t>PRODUCT MARGIN OPTIMIZATION / COMMERCIAL 	</a:t>
            </a:r>
            <a:endParaRPr lang="en-US" dirty="0"/>
          </a:p>
        </p:txBody>
      </p:sp>
      <p:sp>
        <p:nvSpPr>
          <p:cNvPr id="61" name="Rectangle 60">
            <a:extLst>
              <a:ext uri="{FF2B5EF4-FFF2-40B4-BE49-F238E27FC236}">
                <a16:creationId xmlns:a16="http://schemas.microsoft.com/office/drawing/2014/main" id="{DBE92639-9761-416D-8CD5-F374864D7DD0}"/>
              </a:ext>
            </a:extLst>
          </p:cNvPr>
          <p:cNvSpPr/>
          <p:nvPr/>
        </p:nvSpPr>
        <p:spPr>
          <a:xfrm>
            <a:off x="437673" y="1609191"/>
            <a:ext cx="6858477" cy="276999"/>
          </a:xfrm>
          <a:prstGeom prst="rect">
            <a:avLst/>
          </a:prstGeom>
        </p:spPr>
        <p:txBody>
          <a:bodyPr wrap="square">
            <a:spAutoFit/>
          </a:bodyPr>
          <a:lstStyle/>
          <a:p>
            <a:r>
              <a:rPr lang="en-US" sz="1200" dirty="0"/>
              <a:t>WHAT THINGS NEED TO BE CONSIDERED TO IMPROVE BUSINESS?	</a:t>
            </a:r>
            <a:endParaRPr lang="en-US" sz="1600" dirty="0"/>
          </a:p>
        </p:txBody>
      </p:sp>
      <p:sp>
        <p:nvSpPr>
          <p:cNvPr id="2" name="Rounded Rectangle 33">
            <a:extLst>
              <a:ext uri="{FF2B5EF4-FFF2-40B4-BE49-F238E27FC236}">
                <a16:creationId xmlns:a16="http://schemas.microsoft.com/office/drawing/2014/main" id="{F372D6DC-79BC-4CFD-B3CB-64F2AD12D7BB}"/>
              </a:ext>
            </a:extLst>
          </p:cNvPr>
          <p:cNvSpPr/>
          <p:nvPr/>
        </p:nvSpPr>
        <p:spPr>
          <a:xfrm>
            <a:off x="6521108" y="2101140"/>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€3.5– 6.0 Million / YR</a:t>
            </a:r>
            <a:endParaRPr lang="en-US" sz="1400" kern="0" dirty="0"/>
          </a:p>
        </p:txBody>
      </p:sp>
      <p:grpSp>
        <p:nvGrpSpPr>
          <p:cNvPr id="3" name="Group 2">
            <a:extLst>
              <a:ext uri="{FF2B5EF4-FFF2-40B4-BE49-F238E27FC236}">
                <a16:creationId xmlns:a16="http://schemas.microsoft.com/office/drawing/2014/main" id="{C394E558-0AEF-42D4-AF3C-E29E34E6A1CF}"/>
              </a:ext>
            </a:extLst>
          </p:cNvPr>
          <p:cNvGrpSpPr/>
          <p:nvPr/>
        </p:nvGrpSpPr>
        <p:grpSpPr>
          <a:xfrm>
            <a:off x="6662078" y="1956532"/>
            <a:ext cx="1851440" cy="359823"/>
            <a:chOff x="3253798" y="2070463"/>
            <a:chExt cx="2643900" cy="445714"/>
          </a:xfrm>
        </p:grpSpPr>
        <p:sp>
          <p:nvSpPr>
            <p:cNvPr id="26" name="Round Same Side Corner Rectangle 69">
              <a:extLst>
                <a:ext uri="{FF2B5EF4-FFF2-40B4-BE49-F238E27FC236}">
                  <a16:creationId xmlns:a16="http://schemas.microsoft.com/office/drawing/2014/main" id="{212B52B8-8723-466F-8DF2-6402204CDFBA}"/>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27" name="Group 26">
              <a:extLst>
                <a:ext uri="{FF2B5EF4-FFF2-40B4-BE49-F238E27FC236}">
                  <a16:creationId xmlns:a16="http://schemas.microsoft.com/office/drawing/2014/main" id="{C097EE88-2DD2-4C47-8AE2-D3F5E21A3D66}"/>
                </a:ext>
              </a:extLst>
            </p:cNvPr>
            <p:cNvGrpSpPr/>
            <p:nvPr/>
          </p:nvGrpSpPr>
          <p:grpSpPr>
            <a:xfrm>
              <a:off x="3253798" y="2070463"/>
              <a:ext cx="2643900" cy="179126"/>
              <a:chOff x="3253798" y="2070463"/>
              <a:chExt cx="2643900" cy="179126"/>
            </a:xfrm>
          </p:grpSpPr>
          <p:sp>
            <p:nvSpPr>
              <p:cNvPr id="28" name="Right Triangle 27">
                <a:extLst>
                  <a:ext uri="{FF2B5EF4-FFF2-40B4-BE49-F238E27FC236}">
                    <a16:creationId xmlns:a16="http://schemas.microsoft.com/office/drawing/2014/main" id="{B3ACBF6A-4F95-4687-8AEB-BC6515D7741E}"/>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Right Triangle 28">
                <a:extLst>
                  <a:ext uri="{FF2B5EF4-FFF2-40B4-BE49-F238E27FC236}">
                    <a16:creationId xmlns:a16="http://schemas.microsoft.com/office/drawing/2014/main" id="{4C9721AC-C4DB-4849-9C8E-9FBCE7CB904E}"/>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9" name="Group 8">
            <a:extLst>
              <a:ext uri="{FF2B5EF4-FFF2-40B4-BE49-F238E27FC236}">
                <a16:creationId xmlns:a16="http://schemas.microsoft.com/office/drawing/2014/main" id="{26CC4D88-875B-4DD4-81A8-60E0A1D0F609}"/>
              </a:ext>
            </a:extLst>
          </p:cNvPr>
          <p:cNvGrpSpPr/>
          <p:nvPr/>
        </p:nvGrpSpPr>
        <p:grpSpPr>
          <a:xfrm>
            <a:off x="437672" y="3429000"/>
            <a:ext cx="8500253" cy="3340289"/>
            <a:chOff x="680764" y="2070463"/>
            <a:chExt cx="7782471" cy="2558477"/>
          </a:xfrm>
        </p:grpSpPr>
        <p:sp>
          <p:nvSpPr>
            <p:cNvPr id="24" name="Rounded Rectangle 81">
              <a:extLst>
                <a:ext uri="{FF2B5EF4-FFF2-40B4-BE49-F238E27FC236}">
                  <a16:creationId xmlns:a16="http://schemas.microsoft.com/office/drawing/2014/main" id="{ECED245C-1F64-404E-BAFB-20A08A93D011}"/>
                </a:ext>
              </a:extLst>
            </p:cNvPr>
            <p:cNvSpPr/>
            <p:nvPr/>
          </p:nvSpPr>
          <p:spPr>
            <a:xfrm>
              <a:off x="680764" y="2200804"/>
              <a:ext cx="7782471" cy="2428136"/>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ctr"/>
            <a:lstStyle/>
            <a:p>
              <a:pPr marL="171450" indent="-171450">
                <a:buFont typeface="Arial" panose="020B0604020202020204" pitchFamily="34" charset="0"/>
                <a:buChar char="•"/>
              </a:pPr>
              <a:r>
                <a:rPr lang="en-US" sz="1100" dirty="0"/>
                <a:t>The site produces a wide variety of specialties products – Businesses appear to range from low margin one off (Ex: Cooling Tower) to Cash Cow (Ex: Tape) to growth businesses (Ex: Deco and Shrink Sleeve).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100" dirty="0"/>
                <a:t>Approximately 33% of the volume is new products particularly in Deco and Shrink Sleeve.   This contributes to a long tail of products that have relatively low margin and low volume.    Considerations should be made to ensure minimum order sizes as well as tracking how many new products actually become full production products.   It is best to isolate new products to specific lines so that larger money-making lines such as E27 are left undisturbed.</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100" dirty="0"/>
                <a:t>There are roughly €4.8 Million in Product Rebates – This is a huge opportunity for Commercial and Manufacturing to work together to reduce Customer Rebates due to Off-spec, complaints, etc.   A single base product within the Tape (PVC-240/15-TL) has the most volume across the plant yet has double the rebates (8% Revenue) of most other products (€1.6 Million in Rebates).    This rebate consumes 84% of the profitability the product would have had without the rebates.</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1100" dirty="0"/>
                <a:t>There is a significant opportunity for the Business and Manufacturing teams to work more closely together to fully understand product and line profitability. Every product and customer should be reviewed with Operations to find opportunities to optimize margin – Examples: Production rules on certain products running only on certain lines, Economic Batch sizes, Minimum order sizes, Campaign vs Short Cycles, Packaging options, customer service levels, etc.   </a:t>
              </a:r>
            </a:p>
          </p:txBody>
        </p:sp>
        <p:grpSp>
          <p:nvGrpSpPr>
            <p:cNvPr id="25" name="Group 24">
              <a:extLst>
                <a:ext uri="{FF2B5EF4-FFF2-40B4-BE49-F238E27FC236}">
                  <a16:creationId xmlns:a16="http://schemas.microsoft.com/office/drawing/2014/main" id="{50AB4AE7-4E6D-49CD-90FE-E03E1AEC8E1E}"/>
                </a:ext>
              </a:extLst>
            </p:cNvPr>
            <p:cNvGrpSpPr/>
            <p:nvPr/>
          </p:nvGrpSpPr>
          <p:grpSpPr>
            <a:xfrm>
              <a:off x="3250050" y="2070463"/>
              <a:ext cx="2643900" cy="259312"/>
              <a:chOff x="3253798" y="2070463"/>
              <a:chExt cx="2643900" cy="259312"/>
            </a:xfrm>
          </p:grpSpPr>
          <p:sp>
            <p:nvSpPr>
              <p:cNvPr id="30" name="Round Same Side Corner Rectangle 83">
                <a:extLst>
                  <a:ext uri="{FF2B5EF4-FFF2-40B4-BE49-F238E27FC236}">
                    <a16:creationId xmlns:a16="http://schemas.microsoft.com/office/drawing/2014/main" id="{20316CF4-464E-489F-A04B-C2247204B39E}"/>
                  </a:ext>
                </a:extLst>
              </p:cNvPr>
              <p:cNvSpPr/>
              <p:nvPr/>
            </p:nvSpPr>
            <p:spPr>
              <a:xfrm>
                <a:off x="3432748" y="2070463"/>
                <a:ext cx="2286000" cy="259312"/>
              </a:xfrm>
              <a:prstGeom prst="round2SameRect">
                <a:avLst>
                  <a:gd name="adj1" fmla="val 0"/>
                  <a:gd name="adj2" fmla="val 17630"/>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FINDINGS</a:t>
                </a:r>
              </a:p>
            </p:txBody>
          </p:sp>
          <p:grpSp>
            <p:nvGrpSpPr>
              <p:cNvPr id="31" name="Group 30">
                <a:extLst>
                  <a:ext uri="{FF2B5EF4-FFF2-40B4-BE49-F238E27FC236}">
                    <a16:creationId xmlns:a16="http://schemas.microsoft.com/office/drawing/2014/main" id="{26246C74-B2B9-4D8C-8E14-B9A1C631D516}"/>
                  </a:ext>
                </a:extLst>
              </p:cNvPr>
              <p:cNvGrpSpPr/>
              <p:nvPr/>
            </p:nvGrpSpPr>
            <p:grpSpPr>
              <a:xfrm>
                <a:off x="3253798" y="2070463"/>
                <a:ext cx="2643900" cy="179126"/>
                <a:chOff x="3253798" y="2070463"/>
                <a:chExt cx="2643900" cy="179126"/>
              </a:xfrm>
            </p:grpSpPr>
            <p:sp>
              <p:nvSpPr>
                <p:cNvPr id="32" name="Right Triangle 31">
                  <a:extLst>
                    <a:ext uri="{FF2B5EF4-FFF2-40B4-BE49-F238E27FC236}">
                      <a16:creationId xmlns:a16="http://schemas.microsoft.com/office/drawing/2014/main" id="{4C3742DA-6D54-4B0F-86FF-167AE30825C2}"/>
                    </a:ext>
                  </a:extLst>
                </p:cNvPr>
                <p:cNvSpPr/>
                <p:nvPr/>
              </p:nvSpPr>
              <p:spPr>
                <a:xfrm flipH="1">
                  <a:off x="3253798"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3F19B272-71DD-422F-87AD-CA05CB6CD8EC}"/>
                    </a:ext>
                  </a:extLst>
                </p:cNvPr>
                <p:cNvSpPr/>
                <p:nvPr/>
              </p:nvSpPr>
              <p:spPr>
                <a:xfrm>
                  <a:off x="5718572"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4059766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3"/>
          <a:stretch>
            <a:fillRect/>
          </a:stretch>
        </p:blipFill>
        <p:spPr>
          <a:xfrm>
            <a:off x="331470" y="162481"/>
            <a:ext cx="2084070" cy="426287"/>
          </a:xfrm>
          <a:prstGeom prst="rect">
            <a:avLst/>
          </a:prstGeom>
        </p:spPr>
      </p:pic>
      <p:grpSp>
        <p:nvGrpSpPr>
          <p:cNvPr id="40" name="Group 39">
            <a:extLst>
              <a:ext uri="{FF2B5EF4-FFF2-40B4-BE49-F238E27FC236}">
                <a16:creationId xmlns:a16="http://schemas.microsoft.com/office/drawing/2014/main" id="{65352BEE-D7BF-4AE9-A901-04D82BE593C0}"/>
              </a:ext>
            </a:extLst>
          </p:cNvPr>
          <p:cNvGrpSpPr/>
          <p:nvPr/>
        </p:nvGrpSpPr>
        <p:grpSpPr>
          <a:xfrm>
            <a:off x="441147" y="1969119"/>
            <a:ext cx="5801202" cy="1985166"/>
            <a:chOff x="693774" y="2139766"/>
            <a:chExt cx="6302473" cy="2003663"/>
          </a:xfrm>
        </p:grpSpPr>
        <p:sp>
          <p:nvSpPr>
            <p:cNvPr id="55" name="Rounded Rectangle 43">
              <a:extLst>
                <a:ext uri="{FF2B5EF4-FFF2-40B4-BE49-F238E27FC236}">
                  <a16:creationId xmlns:a16="http://schemas.microsoft.com/office/drawing/2014/main" id="{F9FF5DAF-5D52-4ED8-8686-9303E2B82AA7}"/>
                </a:ext>
              </a:extLst>
            </p:cNvPr>
            <p:cNvSpPr/>
            <p:nvPr/>
          </p:nvSpPr>
          <p:spPr>
            <a:xfrm>
              <a:off x="693774" y="2254411"/>
              <a:ext cx="6302473" cy="1889018"/>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t"/>
            <a:lstStyle/>
            <a:p>
              <a:pPr lvl="0" defTabSz="914400"/>
              <a:r>
                <a:rPr lang="en-US" sz="1200" dirty="0"/>
                <a:t>Unutilized capacity should be monetized. </a:t>
              </a:r>
              <a:br>
                <a:rPr lang="en-US" sz="1200" dirty="0"/>
              </a:br>
              <a:endParaRPr lang="en-US" sz="1200" dirty="0"/>
            </a:p>
            <a:p>
              <a:pPr marL="285750" lvl="0" indent="-285750" defTabSz="914400">
                <a:buFont typeface="Arial" panose="020B0604020202020204" pitchFamily="34" charset="0"/>
                <a:buChar char="•"/>
              </a:pPr>
              <a:r>
                <a:rPr lang="en-US" sz="1200" dirty="0"/>
                <a:t>If sales can not come through with additional volumes, Lines such as E26, K06 should be considered for Consolidation. There is evidence to suggest that consolidating these lines into higher performing lines is possible</a:t>
              </a:r>
            </a:p>
            <a:p>
              <a:pPr marL="285750" lvl="0" indent="-285750" defTabSz="914400">
                <a:buFont typeface="Arial" panose="020B0604020202020204" pitchFamily="34" charset="0"/>
                <a:buChar char="•"/>
              </a:pPr>
              <a:endParaRPr lang="en-US" sz="800" dirty="0"/>
            </a:p>
            <a:p>
              <a:pPr marL="285750" lvl="0" indent="-285750" defTabSz="914400">
                <a:buFont typeface="Arial" panose="020B0604020202020204" pitchFamily="34" charset="0"/>
                <a:buChar char="•"/>
              </a:pPr>
              <a:r>
                <a:rPr lang="en-US" sz="1200" kern="0" dirty="0"/>
                <a:t>Since there are other unutilized assets across the </a:t>
              </a:r>
              <a:r>
                <a:rPr lang="en-US" sz="1200" kern="0" dirty="0" err="1"/>
                <a:t>KPFilms</a:t>
              </a:r>
              <a:r>
                <a:rPr lang="en-US" sz="1200" kern="0" dirty="0"/>
                <a:t> network, </a:t>
              </a:r>
              <a:r>
                <a:rPr lang="en-US" sz="1200" kern="0" dirty="0" err="1"/>
                <a:t>Gendorf</a:t>
              </a:r>
              <a:r>
                <a:rPr lang="en-US" sz="1200" kern="0" dirty="0"/>
                <a:t> should work with sister sites (Montabaur) to consolidate unutilized lines.</a:t>
              </a:r>
            </a:p>
          </p:txBody>
        </p:sp>
        <p:grpSp>
          <p:nvGrpSpPr>
            <p:cNvPr id="56" name="Group 55">
              <a:extLst>
                <a:ext uri="{FF2B5EF4-FFF2-40B4-BE49-F238E27FC236}">
                  <a16:creationId xmlns:a16="http://schemas.microsoft.com/office/drawing/2014/main" id="{80D1BF1D-C1D6-4B79-8C5D-CA1B268EBDCF}"/>
                </a:ext>
              </a:extLst>
            </p:cNvPr>
            <p:cNvGrpSpPr/>
            <p:nvPr/>
          </p:nvGrpSpPr>
          <p:grpSpPr>
            <a:xfrm>
              <a:off x="2225801" y="2139766"/>
              <a:ext cx="3361260" cy="274296"/>
              <a:chOff x="2229549" y="2139766"/>
              <a:chExt cx="3361260" cy="274296"/>
            </a:xfrm>
          </p:grpSpPr>
          <p:sp>
            <p:nvSpPr>
              <p:cNvPr id="57" name="Round Same Side Corner Rectangle 69">
                <a:extLst>
                  <a:ext uri="{FF2B5EF4-FFF2-40B4-BE49-F238E27FC236}">
                    <a16:creationId xmlns:a16="http://schemas.microsoft.com/office/drawing/2014/main" id="{908A0447-6303-48CA-9F0B-F5C76D3D1092}"/>
                  </a:ext>
                </a:extLst>
              </p:cNvPr>
              <p:cNvSpPr/>
              <p:nvPr/>
            </p:nvSpPr>
            <p:spPr>
              <a:xfrm>
                <a:off x="2408676" y="2139767"/>
                <a:ext cx="3003005" cy="274295"/>
              </a:xfrm>
              <a:prstGeom prst="round2SameRect">
                <a:avLst>
                  <a:gd name="adj1" fmla="val 0"/>
                  <a:gd name="adj2" fmla="val 17630"/>
                </a:avLst>
              </a:prstGeom>
              <a:solidFill>
                <a:srgbClr val="045A8D"/>
              </a:solidFill>
              <a:ln w="6350" cap="flat" cmpd="sng" algn="ctr">
                <a:noFill/>
                <a:prstDash val="solid"/>
                <a:miter lim="800000"/>
              </a:ln>
              <a:effectLst/>
            </p:spPr>
            <p:txBody>
              <a:bodyPr rtlCol="0" anchor="ctr"/>
              <a:lstStyle/>
              <a:p>
                <a:pPr lvl="0" algn="ctr" defTabSz="914400"/>
                <a:r>
                  <a:rPr lang="en-US" sz="1600" b="1" dirty="0">
                    <a:solidFill>
                      <a:schemeClr val="bg1"/>
                    </a:solidFill>
                  </a:rPr>
                  <a:t>RECOMMENDATION</a:t>
                </a:r>
                <a:endParaRPr kumimoji="0" lang="en-US" sz="1200" b="1" i="0" u="none" strike="noStrike" kern="0" cap="none" spc="0" normalizeH="0" baseline="0" noProof="0" dirty="0">
                  <a:ln>
                    <a:noFill/>
                  </a:ln>
                  <a:solidFill>
                    <a:schemeClr val="bg1"/>
                  </a:solidFill>
                  <a:effectLst/>
                  <a:uLnTx/>
                  <a:uFillTx/>
                  <a:latin typeface="Calibri" panose="020F0502020204030204"/>
                </a:endParaRPr>
              </a:p>
            </p:txBody>
          </p:sp>
          <p:grpSp>
            <p:nvGrpSpPr>
              <p:cNvPr id="58" name="Group 57">
                <a:extLst>
                  <a:ext uri="{FF2B5EF4-FFF2-40B4-BE49-F238E27FC236}">
                    <a16:creationId xmlns:a16="http://schemas.microsoft.com/office/drawing/2014/main" id="{E97144F1-7EDE-4095-87ED-0774B642FA5D}"/>
                  </a:ext>
                </a:extLst>
              </p:cNvPr>
              <p:cNvGrpSpPr/>
              <p:nvPr/>
            </p:nvGrpSpPr>
            <p:grpSpPr>
              <a:xfrm>
                <a:off x="2229549" y="2139766"/>
                <a:ext cx="3361260" cy="179126"/>
                <a:chOff x="2229549" y="2139766"/>
                <a:chExt cx="3361260" cy="179126"/>
              </a:xfrm>
            </p:grpSpPr>
            <p:sp>
              <p:nvSpPr>
                <p:cNvPr id="59" name="Right Triangle 58">
                  <a:extLst>
                    <a:ext uri="{FF2B5EF4-FFF2-40B4-BE49-F238E27FC236}">
                      <a16:creationId xmlns:a16="http://schemas.microsoft.com/office/drawing/2014/main" id="{13CE3037-24FB-4E1D-8361-6687BFD5D1D1}"/>
                    </a:ext>
                  </a:extLst>
                </p:cNvPr>
                <p:cNvSpPr/>
                <p:nvPr/>
              </p:nvSpPr>
              <p:spPr>
                <a:xfrm flipH="1">
                  <a:off x="2229549"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ight Triangle 59">
                  <a:extLst>
                    <a:ext uri="{FF2B5EF4-FFF2-40B4-BE49-F238E27FC236}">
                      <a16:creationId xmlns:a16="http://schemas.microsoft.com/office/drawing/2014/main" id="{BFF8F6C8-0487-4275-B3E8-9E897C19D4FF}"/>
                    </a:ext>
                  </a:extLst>
                </p:cNvPr>
                <p:cNvSpPr/>
                <p:nvPr/>
              </p:nvSpPr>
              <p:spPr>
                <a:xfrm>
                  <a:off x="5411683"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5" name="Rectangle 4">
            <a:extLst>
              <a:ext uri="{FF2B5EF4-FFF2-40B4-BE49-F238E27FC236}">
                <a16:creationId xmlns:a16="http://schemas.microsoft.com/office/drawing/2014/main" id="{96621D13-39F4-4A63-9231-F3F33D16A01A}"/>
              </a:ext>
            </a:extLst>
          </p:cNvPr>
          <p:cNvSpPr/>
          <p:nvPr/>
        </p:nvSpPr>
        <p:spPr>
          <a:xfrm>
            <a:off x="437673" y="1306910"/>
            <a:ext cx="6543675" cy="369332"/>
          </a:xfrm>
          <a:prstGeom prst="rect">
            <a:avLst/>
          </a:prstGeom>
        </p:spPr>
        <p:txBody>
          <a:bodyPr wrap="square">
            <a:spAutoFit/>
          </a:bodyPr>
          <a:lstStyle/>
          <a:p>
            <a:r>
              <a:rPr lang="en-US" b="1" dirty="0"/>
              <a:t>ASSET PERFORMANCE - HIDDEN FACTORY</a:t>
            </a:r>
            <a:endParaRPr lang="en-US" dirty="0"/>
          </a:p>
        </p:txBody>
      </p:sp>
      <p:sp>
        <p:nvSpPr>
          <p:cNvPr id="61" name="Rectangle 60">
            <a:extLst>
              <a:ext uri="{FF2B5EF4-FFF2-40B4-BE49-F238E27FC236}">
                <a16:creationId xmlns:a16="http://schemas.microsoft.com/office/drawing/2014/main" id="{DBE92639-9761-416D-8CD5-F374864D7DD0}"/>
              </a:ext>
            </a:extLst>
          </p:cNvPr>
          <p:cNvSpPr/>
          <p:nvPr/>
        </p:nvSpPr>
        <p:spPr>
          <a:xfrm>
            <a:off x="437673" y="1609191"/>
            <a:ext cx="6858477" cy="338554"/>
          </a:xfrm>
          <a:prstGeom prst="rect">
            <a:avLst/>
          </a:prstGeom>
        </p:spPr>
        <p:txBody>
          <a:bodyPr wrap="square">
            <a:spAutoFit/>
          </a:bodyPr>
          <a:lstStyle/>
          <a:p>
            <a:r>
              <a:rPr lang="en-US" sz="1200" i="1" dirty="0"/>
              <a:t>CAN WE GET MORE OUT OF EXISTING ASSETS? </a:t>
            </a:r>
            <a:r>
              <a:rPr lang="en-US" sz="1600" dirty="0"/>
              <a:t>	</a:t>
            </a:r>
          </a:p>
        </p:txBody>
      </p:sp>
      <p:sp>
        <p:nvSpPr>
          <p:cNvPr id="2" name="Rounded Rectangle 33">
            <a:extLst>
              <a:ext uri="{FF2B5EF4-FFF2-40B4-BE49-F238E27FC236}">
                <a16:creationId xmlns:a16="http://schemas.microsoft.com/office/drawing/2014/main" id="{F372D6DC-79BC-4CFD-B3CB-64F2AD12D7BB}"/>
              </a:ext>
            </a:extLst>
          </p:cNvPr>
          <p:cNvSpPr/>
          <p:nvPr/>
        </p:nvSpPr>
        <p:spPr>
          <a:xfrm>
            <a:off x="6525657" y="2126316"/>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€2.0 – 4.0 Million / YR</a:t>
            </a:r>
            <a:endParaRPr lang="en-US" sz="1400" kern="0" dirty="0"/>
          </a:p>
        </p:txBody>
      </p:sp>
      <p:grpSp>
        <p:nvGrpSpPr>
          <p:cNvPr id="3" name="Group 2">
            <a:extLst>
              <a:ext uri="{FF2B5EF4-FFF2-40B4-BE49-F238E27FC236}">
                <a16:creationId xmlns:a16="http://schemas.microsoft.com/office/drawing/2014/main" id="{C394E558-0AEF-42D4-AF3C-E29E34E6A1CF}"/>
              </a:ext>
            </a:extLst>
          </p:cNvPr>
          <p:cNvGrpSpPr/>
          <p:nvPr/>
        </p:nvGrpSpPr>
        <p:grpSpPr>
          <a:xfrm>
            <a:off x="6666627" y="1981708"/>
            <a:ext cx="1851440" cy="359823"/>
            <a:chOff x="3253798" y="2070463"/>
            <a:chExt cx="2643900" cy="445714"/>
          </a:xfrm>
        </p:grpSpPr>
        <p:sp>
          <p:nvSpPr>
            <p:cNvPr id="26" name="Round Same Side Corner Rectangle 69">
              <a:extLst>
                <a:ext uri="{FF2B5EF4-FFF2-40B4-BE49-F238E27FC236}">
                  <a16:creationId xmlns:a16="http://schemas.microsoft.com/office/drawing/2014/main" id="{212B52B8-8723-466F-8DF2-6402204CDFBA}"/>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27" name="Group 26">
              <a:extLst>
                <a:ext uri="{FF2B5EF4-FFF2-40B4-BE49-F238E27FC236}">
                  <a16:creationId xmlns:a16="http://schemas.microsoft.com/office/drawing/2014/main" id="{C097EE88-2DD2-4C47-8AE2-D3F5E21A3D66}"/>
                </a:ext>
              </a:extLst>
            </p:cNvPr>
            <p:cNvGrpSpPr/>
            <p:nvPr/>
          </p:nvGrpSpPr>
          <p:grpSpPr>
            <a:xfrm>
              <a:off x="3253798" y="2070463"/>
              <a:ext cx="2643900" cy="179126"/>
              <a:chOff x="3253798" y="2070463"/>
              <a:chExt cx="2643900" cy="179126"/>
            </a:xfrm>
          </p:grpSpPr>
          <p:sp>
            <p:nvSpPr>
              <p:cNvPr id="28" name="Right Triangle 27">
                <a:extLst>
                  <a:ext uri="{FF2B5EF4-FFF2-40B4-BE49-F238E27FC236}">
                    <a16:creationId xmlns:a16="http://schemas.microsoft.com/office/drawing/2014/main" id="{B3ACBF6A-4F95-4687-8AEB-BC6515D7741E}"/>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Right Triangle 28">
                <a:extLst>
                  <a:ext uri="{FF2B5EF4-FFF2-40B4-BE49-F238E27FC236}">
                    <a16:creationId xmlns:a16="http://schemas.microsoft.com/office/drawing/2014/main" id="{4C9721AC-C4DB-4849-9C8E-9FBCE7CB904E}"/>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9" name="Group 8">
            <a:extLst>
              <a:ext uri="{FF2B5EF4-FFF2-40B4-BE49-F238E27FC236}">
                <a16:creationId xmlns:a16="http://schemas.microsoft.com/office/drawing/2014/main" id="{26CC4D88-875B-4DD4-81A8-60E0A1D0F609}"/>
              </a:ext>
            </a:extLst>
          </p:cNvPr>
          <p:cNvGrpSpPr/>
          <p:nvPr/>
        </p:nvGrpSpPr>
        <p:grpSpPr>
          <a:xfrm>
            <a:off x="437672" y="3961903"/>
            <a:ext cx="8500253" cy="2739843"/>
            <a:chOff x="680764" y="2070463"/>
            <a:chExt cx="7782471" cy="2558477"/>
          </a:xfrm>
        </p:grpSpPr>
        <p:sp>
          <p:nvSpPr>
            <p:cNvPr id="24" name="Rounded Rectangle 81">
              <a:extLst>
                <a:ext uri="{FF2B5EF4-FFF2-40B4-BE49-F238E27FC236}">
                  <a16:creationId xmlns:a16="http://schemas.microsoft.com/office/drawing/2014/main" id="{ECED245C-1F64-404E-BAFB-20A08A93D011}"/>
                </a:ext>
              </a:extLst>
            </p:cNvPr>
            <p:cNvSpPr/>
            <p:nvPr/>
          </p:nvSpPr>
          <p:spPr>
            <a:xfrm>
              <a:off x="680764" y="2249034"/>
              <a:ext cx="7782471" cy="2379906"/>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ctr"/>
            <a:lstStyle/>
            <a:p>
              <a:pPr marL="171450" indent="-171450">
                <a:buFont typeface="Arial" panose="020B0604020202020204" pitchFamily="34" charset="0"/>
                <a:buChar char="•"/>
              </a:pPr>
              <a:r>
                <a:rPr lang="en-US" sz="1200" dirty="0" err="1"/>
                <a:t>Gendorf</a:t>
              </a:r>
              <a:r>
                <a:rPr lang="en-US" sz="1200" dirty="0"/>
                <a:t> has a mix of Technologies and vintages across their assets.</a:t>
              </a:r>
              <a:br>
                <a:rPr lang="en-US" sz="1200" dirty="0"/>
              </a:br>
              <a:br>
                <a:rPr lang="en-US" sz="1200" dirty="0"/>
              </a:br>
              <a:r>
                <a:rPr lang="en-US" sz="1200" b="1" dirty="0"/>
                <a:t>Insight:</a:t>
              </a:r>
              <a:r>
                <a:rPr lang="en-US" sz="1200" dirty="0"/>
                <a:t> newest and most state-of-the-art line is E27 &amp; K17 are the best-run lines with stable yield, uptime, and rate performance relative to the others – K40, E26, E28, K10 appear to have the most upside opportunity. </a:t>
              </a:r>
              <a:br>
                <a:rPr lang="en-US" sz="1200" dirty="0"/>
              </a:br>
              <a:endParaRPr lang="en-US" sz="1200" dirty="0"/>
            </a:p>
            <a:p>
              <a:pPr marL="171450" indent="-171450">
                <a:buFont typeface="Arial" panose="020B0604020202020204" pitchFamily="34" charset="0"/>
                <a:buChar char="•"/>
              </a:pPr>
              <a:r>
                <a:rPr lang="en-US" sz="1200" dirty="0"/>
                <a:t>Priority for capturing increased asset capability should be on Lines E27, E40 -  This will take a sharper focus on true continuous improvement.  The organization tracks daily operating parameters, but there does not appear to be a concerted effort with a project mentality on thinking in strategical improvement terms to capture hidden plant opportunities (increases in yield, uptime and rate).</a:t>
              </a:r>
              <a:br>
                <a:rPr lang="en-US" sz="1200" dirty="0"/>
              </a:br>
              <a:br>
                <a:rPr lang="en-US" sz="1200" dirty="0"/>
              </a:br>
              <a:r>
                <a:rPr lang="en-US" sz="1200" b="1" dirty="0"/>
                <a:t>Insight: </a:t>
              </a:r>
              <a:r>
                <a:rPr lang="en-US" sz="1200" dirty="0"/>
                <a:t>The organization requires a more apparent separation between OPEX/CI (Strategic) and Operations (Tactical) </a:t>
              </a:r>
            </a:p>
          </p:txBody>
        </p:sp>
        <p:grpSp>
          <p:nvGrpSpPr>
            <p:cNvPr id="25" name="Group 24">
              <a:extLst>
                <a:ext uri="{FF2B5EF4-FFF2-40B4-BE49-F238E27FC236}">
                  <a16:creationId xmlns:a16="http://schemas.microsoft.com/office/drawing/2014/main" id="{50AB4AE7-4E6D-49CD-90FE-E03E1AEC8E1E}"/>
                </a:ext>
              </a:extLst>
            </p:cNvPr>
            <p:cNvGrpSpPr/>
            <p:nvPr/>
          </p:nvGrpSpPr>
          <p:grpSpPr>
            <a:xfrm>
              <a:off x="3250050" y="2070463"/>
              <a:ext cx="2643900" cy="315000"/>
              <a:chOff x="3253798" y="2070463"/>
              <a:chExt cx="2643900" cy="315000"/>
            </a:xfrm>
          </p:grpSpPr>
          <p:sp>
            <p:nvSpPr>
              <p:cNvPr id="30" name="Round Same Side Corner Rectangle 83">
                <a:extLst>
                  <a:ext uri="{FF2B5EF4-FFF2-40B4-BE49-F238E27FC236}">
                    <a16:creationId xmlns:a16="http://schemas.microsoft.com/office/drawing/2014/main" id="{20316CF4-464E-489F-A04B-C2247204B39E}"/>
                  </a:ext>
                </a:extLst>
              </p:cNvPr>
              <p:cNvSpPr/>
              <p:nvPr/>
            </p:nvSpPr>
            <p:spPr>
              <a:xfrm>
                <a:off x="3432748" y="2070463"/>
                <a:ext cx="2286000" cy="315000"/>
              </a:xfrm>
              <a:prstGeom prst="round2SameRect">
                <a:avLst>
                  <a:gd name="adj1" fmla="val 0"/>
                  <a:gd name="adj2" fmla="val 17630"/>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FINDINGS</a:t>
                </a:r>
              </a:p>
            </p:txBody>
          </p:sp>
          <p:grpSp>
            <p:nvGrpSpPr>
              <p:cNvPr id="31" name="Group 30">
                <a:extLst>
                  <a:ext uri="{FF2B5EF4-FFF2-40B4-BE49-F238E27FC236}">
                    <a16:creationId xmlns:a16="http://schemas.microsoft.com/office/drawing/2014/main" id="{26246C74-B2B9-4D8C-8E14-B9A1C631D516}"/>
                  </a:ext>
                </a:extLst>
              </p:cNvPr>
              <p:cNvGrpSpPr/>
              <p:nvPr/>
            </p:nvGrpSpPr>
            <p:grpSpPr>
              <a:xfrm>
                <a:off x="3253798" y="2070463"/>
                <a:ext cx="2643900" cy="179126"/>
                <a:chOff x="3253798" y="2070463"/>
                <a:chExt cx="2643900" cy="179126"/>
              </a:xfrm>
            </p:grpSpPr>
            <p:sp>
              <p:nvSpPr>
                <p:cNvPr id="32" name="Right Triangle 31">
                  <a:extLst>
                    <a:ext uri="{FF2B5EF4-FFF2-40B4-BE49-F238E27FC236}">
                      <a16:creationId xmlns:a16="http://schemas.microsoft.com/office/drawing/2014/main" id="{4C3742DA-6D54-4B0F-86FF-167AE30825C2}"/>
                    </a:ext>
                  </a:extLst>
                </p:cNvPr>
                <p:cNvSpPr/>
                <p:nvPr/>
              </p:nvSpPr>
              <p:spPr>
                <a:xfrm flipH="1">
                  <a:off x="3253798"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3F19B272-71DD-422F-87AD-CA05CB6CD8EC}"/>
                    </a:ext>
                  </a:extLst>
                </p:cNvPr>
                <p:cNvSpPr/>
                <p:nvPr/>
              </p:nvSpPr>
              <p:spPr>
                <a:xfrm>
                  <a:off x="5718572"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153851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3"/>
          <a:stretch>
            <a:fillRect/>
          </a:stretch>
        </p:blipFill>
        <p:spPr>
          <a:xfrm>
            <a:off x="331470" y="162481"/>
            <a:ext cx="2084070" cy="426287"/>
          </a:xfrm>
          <a:prstGeom prst="rect">
            <a:avLst/>
          </a:prstGeom>
        </p:spPr>
      </p:pic>
      <p:grpSp>
        <p:nvGrpSpPr>
          <p:cNvPr id="40" name="Group 39">
            <a:extLst>
              <a:ext uri="{FF2B5EF4-FFF2-40B4-BE49-F238E27FC236}">
                <a16:creationId xmlns:a16="http://schemas.microsoft.com/office/drawing/2014/main" id="{65352BEE-D7BF-4AE9-A901-04D82BE593C0}"/>
              </a:ext>
            </a:extLst>
          </p:cNvPr>
          <p:cNvGrpSpPr/>
          <p:nvPr/>
        </p:nvGrpSpPr>
        <p:grpSpPr>
          <a:xfrm>
            <a:off x="437673" y="1990490"/>
            <a:ext cx="5801202" cy="1735350"/>
            <a:chOff x="693774" y="2139766"/>
            <a:chExt cx="6302473" cy="2011354"/>
          </a:xfrm>
        </p:grpSpPr>
        <p:sp>
          <p:nvSpPr>
            <p:cNvPr id="55" name="Rounded Rectangle 43">
              <a:extLst>
                <a:ext uri="{FF2B5EF4-FFF2-40B4-BE49-F238E27FC236}">
                  <a16:creationId xmlns:a16="http://schemas.microsoft.com/office/drawing/2014/main" id="{F9FF5DAF-5D52-4ED8-8686-9303E2B82AA7}"/>
                </a:ext>
              </a:extLst>
            </p:cNvPr>
            <p:cNvSpPr/>
            <p:nvPr/>
          </p:nvSpPr>
          <p:spPr>
            <a:xfrm>
              <a:off x="693774" y="2298418"/>
              <a:ext cx="6302473" cy="1852702"/>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t"/>
            <a:lstStyle/>
            <a:p>
              <a:pPr lvl="0" defTabSz="914400"/>
              <a:r>
                <a:rPr lang="en-US" sz="1200" dirty="0"/>
                <a:t>Site has little choice but to find ways to significantly reduce costs and gain efficiency. </a:t>
              </a:r>
              <a:br>
                <a:rPr lang="en-US" sz="1200" dirty="0"/>
              </a:br>
              <a:r>
                <a:rPr lang="en-US" sz="1200" dirty="0"/>
                <a:t>The site has started to challenge existing paradigms but still has underlying Command / Control culture.</a:t>
              </a:r>
              <a:br>
                <a:rPr lang="en-US" sz="1200" dirty="0"/>
              </a:br>
              <a:endParaRPr lang="en-US" sz="1200" dirty="0"/>
            </a:p>
            <a:p>
              <a:pPr marL="171450" lvl="0" indent="-171450" defTabSz="914400">
                <a:buFont typeface="Arial" panose="020B0604020202020204" pitchFamily="34" charset="0"/>
                <a:buChar char="•"/>
              </a:pPr>
              <a:r>
                <a:rPr lang="en-US" sz="1200" dirty="0"/>
                <a:t>Shop floor must fully engage and take ownership for real cost savings to begin.</a:t>
              </a:r>
            </a:p>
            <a:p>
              <a:pPr marL="171450" lvl="0" indent="-171450" defTabSz="914400">
                <a:buFont typeface="Arial" panose="020B0604020202020204" pitchFamily="34" charset="0"/>
                <a:buChar char="•"/>
              </a:pPr>
              <a:r>
                <a:rPr lang="en-US" sz="1200" dirty="0"/>
                <a:t>Maintenance &amp; Reliability are in need of Best Practice</a:t>
              </a:r>
            </a:p>
          </p:txBody>
        </p:sp>
        <p:grpSp>
          <p:nvGrpSpPr>
            <p:cNvPr id="56" name="Group 55">
              <a:extLst>
                <a:ext uri="{FF2B5EF4-FFF2-40B4-BE49-F238E27FC236}">
                  <a16:creationId xmlns:a16="http://schemas.microsoft.com/office/drawing/2014/main" id="{80D1BF1D-C1D6-4B79-8C5D-CA1B268EBDCF}"/>
                </a:ext>
              </a:extLst>
            </p:cNvPr>
            <p:cNvGrpSpPr/>
            <p:nvPr/>
          </p:nvGrpSpPr>
          <p:grpSpPr>
            <a:xfrm>
              <a:off x="2225801" y="2139766"/>
              <a:ext cx="3361260" cy="445714"/>
              <a:chOff x="2229549" y="2139766"/>
              <a:chExt cx="3361260" cy="445714"/>
            </a:xfrm>
          </p:grpSpPr>
          <p:sp>
            <p:nvSpPr>
              <p:cNvPr id="57" name="Round Same Side Corner Rectangle 69">
                <a:extLst>
                  <a:ext uri="{FF2B5EF4-FFF2-40B4-BE49-F238E27FC236}">
                    <a16:creationId xmlns:a16="http://schemas.microsoft.com/office/drawing/2014/main" id="{908A0447-6303-48CA-9F0B-F5C76D3D1092}"/>
                  </a:ext>
                </a:extLst>
              </p:cNvPr>
              <p:cNvSpPr/>
              <p:nvPr/>
            </p:nvSpPr>
            <p:spPr>
              <a:xfrm>
                <a:off x="2408676" y="2139766"/>
                <a:ext cx="3003005" cy="445714"/>
              </a:xfrm>
              <a:prstGeom prst="round2SameRect">
                <a:avLst>
                  <a:gd name="adj1" fmla="val 0"/>
                  <a:gd name="adj2" fmla="val 17630"/>
                </a:avLst>
              </a:prstGeom>
              <a:solidFill>
                <a:srgbClr val="045A8D"/>
              </a:solidFill>
              <a:ln w="6350" cap="flat" cmpd="sng" algn="ctr">
                <a:noFill/>
                <a:prstDash val="solid"/>
                <a:miter lim="800000"/>
              </a:ln>
              <a:effectLst/>
            </p:spPr>
            <p:txBody>
              <a:bodyPr rtlCol="0" anchor="ctr"/>
              <a:lstStyle/>
              <a:p>
                <a:pPr lvl="0" algn="ctr" defTabSz="914400"/>
                <a:r>
                  <a:rPr lang="en-US" b="1" dirty="0">
                    <a:solidFill>
                      <a:schemeClr val="bg1"/>
                    </a:solidFill>
                  </a:rPr>
                  <a:t>RECOMMENDATION</a:t>
                </a:r>
                <a:endParaRPr kumimoji="0" lang="en-US" sz="1400" b="1" i="0" u="none" strike="noStrike" kern="0" cap="none" spc="0" normalizeH="0" baseline="0" noProof="0" dirty="0">
                  <a:ln>
                    <a:noFill/>
                  </a:ln>
                  <a:solidFill>
                    <a:schemeClr val="bg1"/>
                  </a:solidFill>
                  <a:effectLst/>
                  <a:uLnTx/>
                  <a:uFillTx/>
                  <a:latin typeface="Calibri" panose="020F0502020204030204"/>
                </a:endParaRPr>
              </a:p>
            </p:txBody>
          </p:sp>
          <p:grpSp>
            <p:nvGrpSpPr>
              <p:cNvPr id="58" name="Group 57">
                <a:extLst>
                  <a:ext uri="{FF2B5EF4-FFF2-40B4-BE49-F238E27FC236}">
                    <a16:creationId xmlns:a16="http://schemas.microsoft.com/office/drawing/2014/main" id="{E97144F1-7EDE-4095-87ED-0774B642FA5D}"/>
                  </a:ext>
                </a:extLst>
              </p:cNvPr>
              <p:cNvGrpSpPr/>
              <p:nvPr/>
            </p:nvGrpSpPr>
            <p:grpSpPr>
              <a:xfrm>
                <a:off x="2229549" y="2139766"/>
                <a:ext cx="3361260" cy="179126"/>
                <a:chOff x="2229549" y="2139766"/>
                <a:chExt cx="3361260" cy="179126"/>
              </a:xfrm>
            </p:grpSpPr>
            <p:sp>
              <p:nvSpPr>
                <p:cNvPr id="59" name="Right Triangle 58">
                  <a:extLst>
                    <a:ext uri="{FF2B5EF4-FFF2-40B4-BE49-F238E27FC236}">
                      <a16:creationId xmlns:a16="http://schemas.microsoft.com/office/drawing/2014/main" id="{13CE3037-24FB-4E1D-8361-6687BFD5D1D1}"/>
                    </a:ext>
                  </a:extLst>
                </p:cNvPr>
                <p:cNvSpPr/>
                <p:nvPr/>
              </p:nvSpPr>
              <p:spPr>
                <a:xfrm flipH="1">
                  <a:off x="2229549"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ight Triangle 59">
                  <a:extLst>
                    <a:ext uri="{FF2B5EF4-FFF2-40B4-BE49-F238E27FC236}">
                      <a16:creationId xmlns:a16="http://schemas.microsoft.com/office/drawing/2014/main" id="{BFF8F6C8-0487-4275-B3E8-9E897C19D4FF}"/>
                    </a:ext>
                  </a:extLst>
                </p:cNvPr>
                <p:cNvSpPr/>
                <p:nvPr/>
              </p:nvSpPr>
              <p:spPr>
                <a:xfrm>
                  <a:off x="5411683" y="2139766"/>
                  <a:ext cx="179126" cy="179126"/>
                </a:xfrm>
                <a:prstGeom prst="rtTriangle">
                  <a:avLst/>
                </a:prstGeom>
                <a:solidFill>
                  <a:srgbClr val="045A8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5" name="Rectangle 4">
            <a:extLst>
              <a:ext uri="{FF2B5EF4-FFF2-40B4-BE49-F238E27FC236}">
                <a16:creationId xmlns:a16="http://schemas.microsoft.com/office/drawing/2014/main" id="{96621D13-39F4-4A63-9231-F3F33D16A01A}"/>
              </a:ext>
            </a:extLst>
          </p:cNvPr>
          <p:cNvSpPr/>
          <p:nvPr/>
        </p:nvSpPr>
        <p:spPr>
          <a:xfrm>
            <a:off x="437673" y="1306910"/>
            <a:ext cx="6543675" cy="369332"/>
          </a:xfrm>
          <a:prstGeom prst="rect">
            <a:avLst/>
          </a:prstGeom>
        </p:spPr>
        <p:txBody>
          <a:bodyPr wrap="square">
            <a:spAutoFit/>
          </a:bodyPr>
          <a:lstStyle/>
          <a:p>
            <a:r>
              <a:rPr lang="en-US" b="1" dirty="0"/>
              <a:t>OPERATIONAL EXCELLENCE</a:t>
            </a:r>
            <a:endParaRPr lang="en-US" dirty="0"/>
          </a:p>
        </p:txBody>
      </p:sp>
      <p:sp>
        <p:nvSpPr>
          <p:cNvPr id="61" name="Rectangle 60">
            <a:extLst>
              <a:ext uri="{FF2B5EF4-FFF2-40B4-BE49-F238E27FC236}">
                <a16:creationId xmlns:a16="http://schemas.microsoft.com/office/drawing/2014/main" id="{DBE92639-9761-416D-8CD5-F374864D7DD0}"/>
              </a:ext>
            </a:extLst>
          </p:cNvPr>
          <p:cNvSpPr/>
          <p:nvPr/>
        </p:nvSpPr>
        <p:spPr>
          <a:xfrm>
            <a:off x="437673" y="1609191"/>
            <a:ext cx="6858477" cy="338554"/>
          </a:xfrm>
          <a:prstGeom prst="rect">
            <a:avLst/>
          </a:prstGeom>
        </p:spPr>
        <p:txBody>
          <a:bodyPr wrap="square">
            <a:spAutoFit/>
          </a:bodyPr>
          <a:lstStyle/>
          <a:p>
            <a:r>
              <a:rPr lang="en-US" sz="1200" i="1" dirty="0"/>
              <a:t>ARE THERE OPPORTUNITIES TO REDUCE COSTS? </a:t>
            </a:r>
            <a:r>
              <a:rPr lang="en-US" sz="1600" dirty="0"/>
              <a:t>	</a:t>
            </a:r>
          </a:p>
        </p:txBody>
      </p:sp>
      <p:sp>
        <p:nvSpPr>
          <p:cNvPr id="2" name="Rounded Rectangle 33">
            <a:extLst>
              <a:ext uri="{FF2B5EF4-FFF2-40B4-BE49-F238E27FC236}">
                <a16:creationId xmlns:a16="http://schemas.microsoft.com/office/drawing/2014/main" id="{F372D6DC-79BC-4CFD-B3CB-64F2AD12D7BB}"/>
              </a:ext>
            </a:extLst>
          </p:cNvPr>
          <p:cNvSpPr/>
          <p:nvPr/>
        </p:nvSpPr>
        <p:spPr>
          <a:xfrm>
            <a:off x="6589347" y="2152966"/>
            <a:ext cx="2133381" cy="915841"/>
          </a:xfrm>
          <a:prstGeom prst="roundRect">
            <a:avLst>
              <a:gd name="adj" fmla="val 2986"/>
            </a:avLst>
          </a:prstGeom>
          <a:gradFill rotWithShape="1">
            <a:gsLst>
              <a:gs pos="0">
                <a:srgbClr val="FFFFFF">
                  <a:lumMod val="85000"/>
                </a:srgbClr>
              </a:gs>
              <a:gs pos="35000">
                <a:srgbClr val="FFFFFF">
                  <a:lumMod val="95000"/>
                </a:srgbClr>
              </a:gs>
              <a:gs pos="100000">
                <a:srgbClr val="262626">
                  <a:tint val="15000"/>
                  <a:satMod val="350000"/>
                </a:srgbClr>
              </a:gs>
            </a:gsLst>
            <a:lin ang="16200000" scaled="1"/>
          </a:gradFill>
          <a:ln w="9525" cap="flat" cmpd="sng" algn="ctr">
            <a:solidFill>
              <a:srgbClr val="FFFFFF">
                <a:lumMod val="95000"/>
              </a:srgbClr>
            </a:solidFill>
            <a:prstDash val="solid"/>
          </a:ln>
          <a:effectLst>
            <a:outerShdw blurRad="40000" dist="20000" dir="5400000" rotWithShape="0">
              <a:srgbClr val="000000">
                <a:alpha val="38000"/>
              </a:srgbClr>
            </a:outerShdw>
          </a:effectLst>
        </p:spPr>
        <p:txBody>
          <a:bodyPr lIns="182880" tIns="365760" rIns="182880" rtlCol="0" anchor="t"/>
          <a:lstStyle/>
          <a:p>
            <a:pPr algn="ctr"/>
            <a:r>
              <a:rPr lang="en-US" sz="1400" b="1" dirty="0"/>
              <a:t>€1.5 – 3.0 Million / YR</a:t>
            </a:r>
            <a:endParaRPr lang="en-US" sz="1400" kern="0" dirty="0"/>
          </a:p>
        </p:txBody>
      </p:sp>
      <p:grpSp>
        <p:nvGrpSpPr>
          <p:cNvPr id="3" name="Group 2">
            <a:extLst>
              <a:ext uri="{FF2B5EF4-FFF2-40B4-BE49-F238E27FC236}">
                <a16:creationId xmlns:a16="http://schemas.microsoft.com/office/drawing/2014/main" id="{C394E558-0AEF-42D4-AF3C-E29E34E6A1CF}"/>
              </a:ext>
            </a:extLst>
          </p:cNvPr>
          <p:cNvGrpSpPr/>
          <p:nvPr/>
        </p:nvGrpSpPr>
        <p:grpSpPr>
          <a:xfrm>
            <a:off x="6730317" y="2008358"/>
            <a:ext cx="1851440" cy="359823"/>
            <a:chOff x="3253798" y="2070463"/>
            <a:chExt cx="2643900" cy="445714"/>
          </a:xfrm>
        </p:grpSpPr>
        <p:sp>
          <p:nvSpPr>
            <p:cNvPr id="26" name="Round Same Side Corner Rectangle 69">
              <a:extLst>
                <a:ext uri="{FF2B5EF4-FFF2-40B4-BE49-F238E27FC236}">
                  <a16:creationId xmlns:a16="http://schemas.microsoft.com/office/drawing/2014/main" id="{212B52B8-8723-466F-8DF2-6402204CDFBA}"/>
                </a:ext>
              </a:extLst>
            </p:cNvPr>
            <p:cNvSpPr/>
            <p:nvPr/>
          </p:nvSpPr>
          <p:spPr>
            <a:xfrm>
              <a:off x="3432748" y="2070463"/>
              <a:ext cx="2286000" cy="445714"/>
            </a:xfrm>
            <a:prstGeom prst="round2SameRect">
              <a:avLst>
                <a:gd name="adj1" fmla="val 0"/>
                <a:gd name="adj2" fmla="val 1763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EST. IMPACT</a:t>
              </a:r>
            </a:p>
          </p:txBody>
        </p:sp>
        <p:grpSp>
          <p:nvGrpSpPr>
            <p:cNvPr id="27" name="Group 26">
              <a:extLst>
                <a:ext uri="{FF2B5EF4-FFF2-40B4-BE49-F238E27FC236}">
                  <a16:creationId xmlns:a16="http://schemas.microsoft.com/office/drawing/2014/main" id="{C097EE88-2DD2-4C47-8AE2-D3F5E21A3D66}"/>
                </a:ext>
              </a:extLst>
            </p:cNvPr>
            <p:cNvGrpSpPr/>
            <p:nvPr/>
          </p:nvGrpSpPr>
          <p:grpSpPr>
            <a:xfrm>
              <a:off x="3253798" y="2070463"/>
              <a:ext cx="2643900" cy="179126"/>
              <a:chOff x="3253798" y="2070463"/>
              <a:chExt cx="2643900" cy="179126"/>
            </a:xfrm>
          </p:grpSpPr>
          <p:sp>
            <p:nvSpPr>
              <p:cNvPr id="28" name="Right Triangle 27">
                <a:extLst>
                  <a:ext uri="{FF2B5EF4-FFF2-40B4-BE49-F238E27FC236}">
                    <a16:creationId xmlns:a16="http://schemas.microsoft.com/office/drawing/2014/main" id="{B3ACBF6A-4F95-4687-8AEB-BC6515D7741E}"/>
                  </a:ext>
                </a:extLst>
              </p:cNvPr>
              <p:cNvSpPr/>
              <p:nvPr/>
            </p:nvSpPr>
            <p:spPr>
              <a:xfrm flipH="1">
                <a:off x="3253798"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Right Triangle 28">
                <a:extLst>
                  <a:ext uri="{FF2B5EF4-FFF2-40B4-BE49-F238E27FC236}">
                    <a16:creationId xmlns:a16="http://schemas.microsoft.com/office/drawing/2014/main" id="{4C9721AC-C4DB-4849-9C8E-9FBCE7CB904E}"/>
                  </a:ext>
                </a:extLst>
              </p:cNvPr>
              <p:cNvSpPr/>
              <p:nvPr/>
            </p:nvSpPr>
            <p:spPr>
              <a:xfrm>
                <a:off x="5718572" y="2070463"/>
                <a:ext cx="179126" cy="17912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9" name="Group 8">
            <a:extLst>
              <a:ext uri="{FF2B5EF4-FFF2-40B4-BE49-F238E27FC236}">
                <a16:creationId xmlns:a16="http://schemas.microsoft.com/office/drawing/2014/main" id="{26CC4D88-875B-4DD4-81A8-60E0A1D0F609}"/>
              </a:ext>
            </a:extLst>
          </p:cNvPr>
          <p:cNvGrpSpPr/>
          <p:nvPr/>
        </p:nvGrpSpPr>
        <p:grpSpPr>
          <a:xfrm>
            <a:off x="437672" y="3789195"/>
            <a:ext cx="8500253" cy="2912552"/>
            <a:chOff x="680764" y="2070463"/>
            <a:chExt cx="7782471" cy="2558477"/>
          </a:xfrm>
        </p:grpSpPr>
        <p:sp>
          <p:nvSpPr>
            <p:cNvPr id="24" name="Rounded Rectangle 81">
              <a:extLst>
                <a:ext uri="{FF2B5EF4-FFF2-40B4-BE49-F238E27FC236}">
                  <a16:creationId xmlns:a16="http://schemas.microsoft.com/office/drawing/2014/main" id="{ECED245C-1F64-404E-BAFB-20A08A93D011}"/>
                </a:ext>
              </a:extLst>
            </p:cNvPr>
            <p:cNvSpPr/>
            <p:nvPr/>
          </p:nvSpPr>
          <p:spPr>
            <a:xfrm>
              <a:off x="680764" y="2249034"/>
              <a:ext cx="7782471" cy="2379906"/>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ctr"/>
            <a:lstStyle/>
            <a:p>
              <a:pPr marL="171450" indent="-171450">
                <a:buFont typeface="Arial" panose="020B0604020202020204" pitchFamily="34" charset="0"/>
                <a:buChar char="•"/>
              </a:pPr>
              <a:r>
                <a:rPr lang="en-US" sz="1200" dirty="0"/>
                <a:t>Opportunities to reduce cost are relatively limited but do exist.    </a:t>
              </a:r>
            </a:p>
            <a:p>
              <a:pPr marL="171450" indent="-171450">
                <a:buFont typeface="Arial" panose="020B0604020202020204" pitchFamily="34" charset="0"/>
                <a:buChar char="•"/>
              </a:pPr>
              <a:r>
                <a:rPr lang="en-US" sz="1200" dirty="0"/>
                <a:t>Maintenance is high cost and reactive – although there are PM/</a:t>
              </a:r>
              <a:r>
                <a:rPr lang="en-US" sz="1200" dirty="0" err="1"/>
                <a:t>PdM</a:t>
              </a:r>
              <a:r>
                <a:rPr lang="en-US" sz="1200" dirty="0"/>
                <a:t> maintenance activities – a focused reliability program is still lacking. Maintenance is currently performing a lot of non-maintenance activities that should be done by operations </a:t>
              </a:r>
            </a:p>
            <a:p>
              <a:r>
                <a:rPr lang="en-US" sz="1200" dirty="0"/>
                <a:t>     </a:t>
              </a:r>
              <a:r>
                <a:rPr lang="en-US" sz="1200" b="1" dirty="0"/>
                <a:t>Insight:</a:t>
              </a:r>
              <a:r>
                <a:rPr lang="en-US" sz="1200" dirty="0"/>
                <a:t>  Site needs to clarify expectations with regards to non-maintenance activities.  Roles such as Maintenance Gatekeeper 	and Reliability need to be considered.</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200" dirty="0"/>
                <a:t>Operations – Work crews appear to be somewhat flexible but there is likely still opportunity here.   </a:t>
              </a:r>
              <a:br>
                <a:rPr lang="en-US" sz="1200" dirty="0"/>
              </a:br>
              <a:r>
                <a:rPr lang="en-US" sz="1200" dirty="0"/>
                <a:t>The most significant OPEX opportunity is to clearly define technical roles responsible for day-to-day troubleshooting and functions for Strategic Improvement. </a:t>
              </a:r>
              <a:br>
                <a:rPr lang="en-US" sz="1200" dirty="0"/>
              </a:br>
              <a:br>
                <a:rPr lang="en-US" sz="1200" dirty="0"/>
              </a:br>
              <a:r>
                <a:rPr lang="en-US" sz="1200" b="1" dirty="0"/>
                <a:t>Insight:   </a:t>
              </a:r>
              <a:r>
                <a:rPr lang="en-US" sz="1200" dirty="0"/>
                <a:t>Production Engineers or similar within production should be responsible for day to day troubleshooting and a Process 	Improvement Engineering within OPEX/CI should be responsible for establishing a stretch goal for the assets, then defining 	and implementing projects to make it happen. </a:t>
              </a:r>
            </a:p>
          </p:txBody>
        </p:sp>
        <p:grpSp>
          <p:nvGrpSpPr>
            <p:cNvPr id="25" name="Group 24">
              <a:extLst>
                <a:ext uri="{FF2B5EF4-FFF2-40B4-BE49-F238E27FC236}">
                  <a16:creationId xmlns:a16="http://schemas.microsoft.com/office/drawing/2014/main" id="{50AB4AE7-4E6D-49CD-90FE-E03E1AEC8E1E}"/>
                </a:ext>
              </a:extLst>
            </p:cNvPr>
            <p:cNvGrpSpPr/>
            <p:nvPr/>
          </p:nvGrpSpPr>
          <p:grpSpPr>
            <a:xfrm>
              <a:off x="3250050" y="2070463"/>
              <a:ext cx="2643900" cy="351877"/>
              <a:chOff x="3253798" y="2070463"/>
              <a:chExt cx="2643900" cy="351877"/>
            </a:xfrm>
          </p:grpSpPr>
          <p:sp>
            <p:nvSpPr>
              <p:cNvPr id="30" name="Round Same Side Corner Rectangle 83">
                <a:extLst>
                  <a:ext uri="{FF2B5EF4-FFF2-40B4-BE49-F238E27FC236}">
                    <a16:creationId xmlns:a16="http://schemas.microsoft.com/office/drawing/2014/main" id="{20316CF4-464E-489F-A04B-C2247204B39E}"/>
                  </a:ext>
                </a:extLst>
              </p:cNvPr>
              <p:cNvSpPr/>
              <p:nvPr/>
            </p:nvSpPr>
            <p:spPr>
              <a:xfrm>
                <a:off x="3432748" y="2070463"/>
                <a:ext cx="2286000" cy="351877"/>
              </a:xfrm>
              <a:prstGeom prst="round2SameRect">
                <a:avLst>
                  <a:gd name="adj1" fmla="val 0"/>
                  <a:gd name="adj2" fmla="val 17630"/>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FINDINGS</a:t>
                </a:r>
              </a:p>
            </p:txBody>
          </p:sp>
          <p:grpSp>
            <p:nvGrpSpPr>
              <p:cNvPr id="31" name="Group 30">
                <a:extLst>
                  <a:ext uri="{FF2B5EF4-FFF2-40B4-BE49-F238E27FC236}">
                    <a16:creationId xmlns:a16="http://schemas.microsoft.com/office/drawing/2014/main" id="{26246C74-B2B9-4D8C-8E14-B9A1C631D516}"/>
                  </a:ext>
                </a:extLst>
              </p:cNvPr>
              <p:cNvGrpSpPr/>
              <p:nvPr/>
            </p:nvGrpSpPr>
            <p:grpSpPr>
              <a:xfrm>
                <a:off x="3253798" y="2070463"/>
                <a:ext cx="2643900" cy="179126"/>
                <a:chOff x="3253798" y="2070463"/>
                <a:chExt cx="2643900" cy="179126"/>
              </a:xfrm>
            </p:grpSpPr>
            <p:sp>
              <p:nvSpPr>
                <p:cNvPr id="32" name="Right Triangle 31">
                  <a:extLst>
                    <a:ext uri="{FF2B5EF4-FFF2-40B4-BE49-F238E27FC236}">
                      <a16:creationId xmlns:a16="http://schemas.microsoft.com/office/drawing/2014/main" id="{4C3742DA-6D54-4B0F-86FF-167AE30825C2}"/>
                    </a:ext>
                  </a:extLst>
                </p:cNvPr>
                <p:cNvSpPr/>
                <p:nvPr/>
              </p:nvSpPr>
              <p:spPr>
                <a:xfrm flipH="1">
                  <a:off x="3253798"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3F19B272-71DD-422F-87AD-CA05CB6CD8EC}"/>
                    </a:ext>
                  </a:extLst>
                </p:cNvPr>
                <p:cNvSpPr/>
                <p:nvPr/>
              </p:nvSpPr>
              <p:spPr>
                <a:xfrm>
                  <a:off x="5718572" y="2070463"/>
                  <a:ext cx="179126" cy="179126"/>
                </a:xfrm>
                <a:prstGeom prst="rtTriangle">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475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858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2" name="TextBox 5"/>
          <p:cNvSpPr txBox="1">
            <a:spLocks noChangeArrowheads="1"/>
          </p:cNvSpPr>
          <p:nvPr/>
        </p:nvSpPr>
        <p:spPr bwMode="auto">
          <a:xfrm>
            <a:off x="125413" y="804863"/>
            <a:ext cx="838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600" b="1" i="1" dirty="0">
                <a:solidFill>
                  <a:schemeClr val="bg1"/>
                </a:solidFill>
              </a:rPr>
              <a:t>Summary Recommendations</a:t>
            </a:r>
            <a:endParaRPr lang="en-US" sz="1600" b="1" i="1" dirty="0">
              <a:solidFill>
                <a:srgbClr val="FFFF00"/>
              </a:solidFill>
            </a:endParaRPr>
          </a:p>
        </p:txBody>
      </p:sp>
      <p:pic>
        <p:nvPicPr>
          <p:cNvPr id="13" name="Picture 12">
            <a:extLst>
              <a:ext uri="{FF2B5EF4-FFF2-40B4-BE49-F238E27FC236}">
                <a16:creationId xmlns:a16="http://schemas.microsoft.com/office/drawing/2014/main" id="{183FAB55-C2A3-44DD-9C08-60D2192213CF}"/>
              </a:ext>
            </a:extLst>
          </p:cNvPr>
          <p:cNvPicPr>
            <a:picLocks noChangeAspect="1"/>
          </p:cNvPicPr>
          <p:nvPr/>
        </p:nvPicPr>
        <p:blipFill>
          <a:blip r:embed="rId2"/>
          <a:stretch>
            <a:fillRect/>
          </a:stretch>
        </p:blipFill>
        <p:spPr>
          <a:xfrm>
            <a:off x="6981348" y="245728"/>
            <a:ext cx="1956577" cy="266094"/>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B617D90-25F7-45C9-AF7D-64CBA4111A68}"/>
              </a:ext>
            </a:extLst>
          </p:cNvPr>
          <p:cNvPicPr>
            <a:picLocks noChangeAspect="1"/>
          </p:cNvPicPr>
          <p:nvPr/>
        </p:nvPicPr>
        <p:blipFill>
          <a:blip r:embed="rId3"/>
          <a:stretch>
            <a:fillRect/>
          </a:stretch>
        </p:blipFill>
        <p:spPr>
          <a:xfrm>
            <a:off x="331470" y="162481"/>
            <a:ext cx="2084070" cy="426287"/>
          </a:xfrm>
          <a:prstGeom prst="rect">
            <a:avLst/>
          </a:prstGeom>
        </p:spPr>
      </p:pic>
      <p:pic>
        <p:nvPicPr>
          <p:cNvPr id="2" name="Picture 1">
            <a:extLst>
              <a:ext uri="{FF2B5EF4-FFF2-40B4-BE49-F238E27FC236}">
                <a16:creationId xmlns:a16="http://schemas.microsoft.com/office/drawing/2014/main" id="{37967488-55DB-41A9-81D8-4B5CA3EB689F}"/>
              </a:ext>
            </a:extLst>
          </p:cNvPr>
          <p:cNvPicPr>
            <a:picLocks noChangeAspect="1"/>
          </p:cNvPicPr>
          <p:nvPr/>
        </p:nvPicPr>
        <p:blipFill>
          <a:blip r:embed="rId4"/>
          <a:stretch>
            <a:fillRect/>
          </a:stretch>
        </p:blipFill>
        <p:spPr>
          <a:xfrm>
            <a:off x="1546746" y="3582988"/>
            <a:ext cx="6068142" cy="3029284"/>
          </a:xfrm>
          <a:prstGeom prst="rect">
            <a:avLst/>
          </a:prstGeom>
        </p:spPr>
      </p:pic>
      <p:sp>
        <p:nvSpPr>
          <p:cNvPr id="10" name="Rounded Rectangle 43">
            <a:extLst>
              <a:ext uri="{FF2B5EF4-FFF2-40B4-BE49-F238E27FC236}">
                <a16:creationId xmlns:a16="http://schemas.microsoft.com/office/drawing/2014/main" id="{6D62AC58-E7DD-41D0-8F92-72091CED313E}"/>
              </a:ext>
            </a:extLst>
          </p:cNvPr>
          <p:cNvSpPr/>
          <p:nvPr/>
        </p:nvSpPr>
        <p:spPr>
          <a:xfrm>
            <a:off x="388005" y="1525851"/>
            <a:ext cx="8360407" cy="1903149"/>
          </a:xfrm>
          <a:prstGeom prst="roundRect">
            <a:avLst>
              <a:gd name="adj" fmla="val 2986"/>
            </a:avLst>
          </a:prstGeom>
          <a:solidFill>
            <a:srgbClr val="5F5F5F">
              <a:lumMod val="10000"/>
              <a:lumOff val="90000"/>
            </a:srgbClr>
          </a:solidFill>
          <a:ln w="6350" cap="flat" cmpd="sng" algn="ctr">
            <a:noFill/>
            <a:prstDash val="solid"/>
            <a:miter lim="800000"/>
          </a:ln>
          <a:effectLst/>
        </p:spPr>
        <p:txBody>
          <a:bodyPr lIns="137160" tIns="274320" rIns="137160" bIns="91440" rtlCol="0" anchor="t"/>
          <a:lstStyle/>
          <a:p>
            <a:pPr lvl="0" defTabSz="914400"/>
            <a:r>
              <a:rPr lang="en-US" sz="1100" dirty="0"/>
              <a:t>Currently, </a:t>
            </a:r>
            <a:r>
              <a:rPr lang="en-US" sz="1100" dirty="0" err="1"/>
              <a:t>Gendorf</a:t>
            </a:r>
            <a:r>
              <a:rPr lang="en-US" sz="1100" dirty="0"/>
              <a:t> has an ABCD strategy to energizing the team to action. The conclusions in this report align with the ABCD with a few minor enhancements. The new leadership has made a favorable impression, but there are still a lot of things to get done.</a:t>
            </a:r>
          </a:p>
          <a:p>
            <a:pPr lvl="0" defTabSz="914400"/>
            <a:endParaRPr lang="en-US" sz="1100" dirty="0"/>
          </a:p>
          <a:p>
            <a:pPr marL="228600" lvl="0" indent="-228600" defTabSz="914400">
              <a:buFont typeface="+mj-lt"/>
              <a:buAutoNum type="arabicPeriod"/>
            </a:pPr>
            <a:r>
              <a:rPr lang="en-US" sz="1100" dirty="0"/>
              <a:t>There needs to be a stronger link to working out a strategy and improving product profitability with other groups Commercial, R&amp;D, Operations, etc. The site is working to reduce SILO’s but is still </a:t>
            </a:r>
            <a:r>
              <a:rPr lang="en-US" sz="1100" dirty="0" err="1"/>
              <a:t>SILOed</a:t>
            </a:r>
            <a:r>
              <a:rPr lang="en-US" sz="1100" dirty="0"/>
              <a:t>.</a:t>
            </a:r>
          </a:p>
          <a:p>
            <a:pPr marL="228600" lvl="0" indent="-228600" defTabSz="914400">
              <a:buFont typeface="+mj-lt"/>
              <a:buAutoNum type="arabicPeriod"/>
            </a:pPr>
            <a:endParaRPr lang="en-US" sz="500" dirty="0"/>
          </a:p>
          <a:p>
            <a:pPr marL="228600" lvl="0" indent="-228600" defTabSz="914400">
              <a:buFont typeface="+mj-lt"/>
              <a:buAutoNum type="arabicPeriod"/>
            </a:pPr>
            <a:r>
              <a:rPr lang="en-US" sz="1100" dirty="0"/>
              <a:t>Maintenance is a strong team, but reactive - Maintenance Costs are a cost reduction opportunity, and Reliability has just started.</a:t>
            </a:r>
          </a:p>
          <a:p>
            <a:pPr marL="228600" lvl="0" indent="-228600" defTabSz="914400">
              <a:buFont typeface="+mj-lt"/>
              <a:buAutoNum type="arabicPeriod"/>
            </a:pPr>
            <a:endParaRPr lang="en-US" sz="600" dirty="0"/>
          </a:p>
          <a:p>
            <a:pPr marL="228600" lvl="0" indent="-228600" defTabSz="914400">
              <a:buFont typeface="+mj-lt"/>
              <a:buAutoNum type="arabicPeriod"/>
            </a:pPr>
            <a:r>
              <a:rPr lang="en-US" sz="1100" dirty="0"/>
              <a:t>Building accountability in the organization will take more engagement of the </a:t>
            </a:r>
            <a:r>
              <a:rPr lang="en-US" sz="1100" dirty="0" err="1"/>
              <a:t>shopfloor</a:t>
            </a:r>
            <a:r>
              <a:rPr lang="en-US" sz="1100" dirty="0"/>
              <a:t>. Leadership needs to release decision rights more. As we discussed at the site, leadership needs to stop wearing red jackets as it sends unintentional signals.</a:t>
            </a:r>
          </a:p>
        </p:txBody>
      </p:sp>
      <p:grpSp>
        <p:nvGrpSpPr>
          <p:cNvPr id="11" name="Group 10">
            <a:extLst>
              <a:ext uri="{FF2B5EF4-FFF2-40B4-BE49-F238E27FC236}">
                <a16:creationId xmlns:a16="http://schemas.microsoft.com/office/drawing/2014/main" id="{7A21FF9B-6FB0-4C20-9CFF-7DA10CB69909}"/>
              </a:ext>
            </a:extLst>
          </p:cNvPr>
          <p:cNvGrpSpPr/>
          <p:nvPr/>
        </p:nvGrpSpPr>
        <p:grpSpPr>
          <a:xfrm>
            <a:off x="3290598" y="1339119"/>
            <a:ext cx="2555220" cy="456460"/>
            <a:chOff x="924511" y="2187407"/>
            <a:chExt cx="3361259" cy="445714"/>
          </a:xfrm>
        </p:grpSpPr>
        <p:sp>
          <p:nvSpPr>
            <p:cNvPr id="12" name="Round Same Side Corner Rectangle 69">
              <a:extLst>
                <a:ext uri="{FF2B5EF4-FFF2-40B4-BE49-F238E27FC236}">
                  <a16:creationId xmlns:a16="http://schemas.microsoft.com/office/drawing/2014/main" id="{67E3ED4F-B6EB-4720-BFF8-1656D0351627}"/>
                </a:ext>
              </a:extLst>
            </p:cNvPr>
            <p:cNvSpPr/>
            <p:nvPr/>
          </p:nvSpPr>
          <p:spPr>
            <a:xfrm>
              <a:off x="1103637" y="2187407"/>
              <a:ext cx="3003005" cy="445714"/>
            </a:xfrm>
            <a:prstGeom prst="round2SameRect">
              <a:avLst>
                <a:gd name="adj1" fmla="val 0"/>
                <a:gd name="adj2" fmla="val 17630"/>
              </a:avLst>
            </a:prstGeom>
            <a:solidFill>
              <a:schemeClr val="accent6"/>
            </a:solidFill>
            <a:ln w="6350" cap="flat" cmpd="sng" algn="ctr">
              <a:noFill/>
              <a:prstDash val="solid"/>
              <a:miter lim="800000"/>
            </a:ln>
            <a:effectLst/>
          </p:spPr>
          <p:txBody>
            <a:bodyPr rtlCol="0" anchor="ctr"/>
            <a:lstStyle/>
            <a:p>
              <a:pPr lvl="0" algn="ctr" defTabSz="914400"/>
              <a:r>
                <a:rPr kumimoji="0" lang="en-US" sz="1400" b="1" i="0" u="none" strike="noStrike" kern="0" cap="none" spc="0" normalizeH="0" baseline="0" noProof="0" dirty="0">
                  <a:ln>
                    <a:noFill/>
                  </a:ln>
                  <a:solidFill>
                    <a:schemeClr val="bg1"/>
                  </a:solidFill>
                  <a:effectLst/>
                  <a:uLnTx/>
                  <a:uFillTx/>
                  <a:latin typeface="Calibri" panose="020F0502020204030204"/>
                </a:rPr>
                <a:t>ABCD ANALYSIS REVIEW</a:t>
              </a:r>
            </a:p>
          </p:txBody>
        </p:sp>
        <p:grpSp>
          <p:nvGrpSpPr>
            <p:cNvPr id="14" name="Group 13">
              <a:extLst>
                <a:ext uri="{FF2B5EF4-FFF2-40B4-BE49-F238E27FC236}">
                  <a16:creationId xmlns:a16="http://schemas.microsoft.com/office/drawing/2014/main" id="{D16711FF-C480-4C2A-8B3D-0879478037C8}"/>
                </a:ext>
              </a:extLst>
            </p:cNvPr>
            <p:cNvGrpSpPr/>
            <p:nvPr/>
          </p:nvGrpSpPr>
          <p:grpSpPr>
            <a:xfrm>
              <a:off x="924511" y="2187407"/>
              <a:ext cx="3361259" cy="179126"/>
              <a:chOff x="924511" y="2187407"/>
              <a:chExt cx="3361259" cy="179126"/>
            </a:xfrm>
          </p:grpSpPr>
          <p:sp>
            <p:nvSpPr>
              <p:cNvPr id="15" name="Right Triangle 14">
                <a:extLst>
                  <a:ext uri="{FF2B5EF4-FFF2-40B4-BE49-F238E27FC236}">
                    <a16:creationId xmlns:a16="http://schemas.microsoft.com/office/drawing/2014/main" id="{4EFC1BE7-A64A-43C0-823D-F1EA7CE66230}"/>
                  </a:ext>
                </a:extLst>
              </p:cNvPr>
              <p:cNvSpPr/>
              <p:nvPr/>
            </p:nvSpPr>
            <p:spPr>
              <a:xfrm flipH="1">
                <a:off x="924511" y="2187407"/>
                <a:ext cx="179126" cy="179126"/>
              </a:xfrm>
              <a:prstGeom prst="rtTriangle">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941FBBA2-AA1B-49E9-8B20-F91808A2CC8B}"/>
                  </a:ext>
                </a:extLst>
              </p:cNvPr>
              <p:cNvSpPr/>
              <p:nvPr/>
            </p:nvSpPr>
            <p:spPr>
              <a:xfrm>
                <a:off x="4106644" y="2187407"/>
                <a:ext cx="179126" cy="179126"/>
              </a:xfrm>
              <a:prstGeom prst="rtTriangle">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2804284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5_Custom Design">
  <a:themeElements>
    <a:clrScheme name="Custom 3">
      <a:dk1>
        <a:sysClr val="windowText" lastClr="000000"/>
      </a:dk1>
      <a:lt1>
        <a:sysClr val="window" lastClr="FFFFFF"/>
      </a:lt1>
      <a:dk2>
        <a:srgbClr val="FF5F40"/>
      </a:dk2>
      <a:lt2>
        <a:srgbClr val="E7E6E6"/>
      </a:lt2>
      <a:accent1>
        <a:srgbClr val="214660"/>
      </a:accent1>
      <a:accent2>
        <a:srgbClr val="FF5F40"/>
      </a:accent2>
      <a:accent3>
        <a:srgbClr val="A5A5A5"/>
      </a:accent3>
      <a:accent4>
        <a:srgbClr val="FFD527"/>
      </a:accent4>
      <a:accent5>
        <a:srgbClr val="F7A021"/>
      </a:accent5>
      <a:accent6>
        <a:srgbClr val="1B405A"/>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F00CC750B347429FD0E93632A242AD" ma:contentTypeVersion="8" ma:contentTypeDescription="Een nieuw document maken." ma:contentTypeScope="" ma:versionID="3bb22edff6fc5a4eac485d11757c3798">
  <xsd:schema xmlns:xsd="http://www.w3.org/2001/XMLSchema" xmlns:xs="http://www.w3.org/2001/XMLSchema" xmlns:p="http://schemas.microsoft.com/office/2006/metadata/properties" xmlns:ns3="20a7574e-3492-4f75-9e78-6fd0575a40ec" targetNamespace="http://schemas.microsoft.com/office/2006/metadata/properties" ma:root="true" ma:fieldsID="be230c27349bf85df7aabbd2176c3b53" ns3:_="">
    <xsd:import namespace="20a7574e-3492-4f75-9e78-6fd0575a40e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a7574e-3492-4f75-9e78-6fd0575a40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59C068-39C2-4BB7-84B4-DF4A1E90A256}">
  <ds:schemaRef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http://purl.org/dc/elements/1.1/"/>
    <ds:schemaRef ds:uri="20a7574e-3492-4f75-9e78-6fd0575a40ec"/>
    <ds:schemaRef ds:uri="http://www.w3.org/XML/1998/namespace"/>
    <ds:schemaRef ds:uri="http://purl.org/dc/terms/"/>
  </ds:schemaRefs>
</ds:datastoreItem>
</file>

<file path=customXml/itemProps2.xml><?xml version="1.0" encoding="utf-8"?>
<ds:datastoreItem xmlns:ds="http://schemas.openxmlformats.org/officeDocument/2006/customXml" ds:itemID="{8A15EC21-5CD1-4FA4-B23D-263A3C01DA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a7574e-3492-4f75-9e78-6fd0575a40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80E4E-58B9-41A3-AEDA-08AC97971C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15273</TotalTime>
  <Words>7626</Words>
  <Application>Microsoft Office PowerPoint</Application>
  <PresentationFormat>On-screen Show (4:3)</PresentationFormat>
  <Paragraphs>762</Paragraphs>
  <Slides>35</Slides>
  <Notes>23</Notes>
  <HiddenSlides>0</HiddenSlides>
  <MMClips>0</MMClips>
  <ScaleCrop>false</ScaleCrop>
  <HeadingPairs>
    <vt:vector size="6" baseType="variant">
      <vt:variant>
        <vt:lpstr>Fonts Used</vt:lpstr>
      </vt:variant>
      <vt:variant>
        <vt:i4>2</vt:i4>
      </vt:variant>
      <vt:variant>
        <vt:lpstr>Theme</vt:lpstr>
      </vt:variant>
      <vt:variant>
        <vt:i4>18</vt:i4>
      </vt:variant>
      <vt:variant>
        <vt:lpstr>Slide Titles</vt:lpstr>
      </vt:variant>
      <vt:variant>
        <vt:i4>35</vt:i4>
      </vt:variant>
    </vt:vector>
  </HeadingPairs>
  <TitlesOfParts>
    <vt:vector size="55" baseType="lpstr">
      <vt:lpstr>Arial</vt:lpstr>
      <vt:lpstr>Calibri</vt:lpstr>
      <vt:lpstr>Custom Design</vt:lpstr>
      <vt:lpstr>1_Custom Design</vt:lpstr>
      <vt:lpstr>2_Custom Design</vt:lpstr>
      <vt:lpstr>3_Custom Design</vt:lpstr>
      <vt:lpstr>6_Custom Design</vt:lpstr>
      <vt:lpstr>4_Custom Design</vt:lpstr>
      <vt:lpstr>5_Custom Design</vt:lpstr>
      <vt:lpstr>7_Custom Design</vt:lpstr>
      <vt:lpstr>8_Custom Design</vt:lpstr>
      <vt:lpstr>9_Custom Design</vt:lpstr>
      <vt:lpstr>10_Custom Design</vt:lpstr>
      <vt:lpstr>11_Custom Design</vt:lpstr>
      <vt:lpstr>12_Custom Design</vt:lpstr>
      <vt:lpstr>13_Custom Design</vt:lpstr>
      <vt:lpstr>14_Custom Design</vt:lpstr>
      <vt:lpstr>15_Custom Design</vt:lpstr>
      <vt:lpstr>16_Custom Design</vt:lpstr>
      <vt:lpstr>17_Custom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thats nice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Tae</dc:creator>
  <cp:lastModifiedBy>Stephan Whitley</cp:lastModifiedBy>
  <cp:revision>740</cp:revision>
  <cp:lastPrinted>2012-12-05T12:51:16Z</cp:lastPrinted>
  <dcterms:created xsi:type="dcterms:W3CDTF">2012-09-06T20:36:26Z</dcterms:created>
  <dcterms:modified xsi:type="dcterms:W3CDTF">2020-03-29T19:23:54Z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0x010100ADF00CC750B347429FD0E93632A242AD</vt:lpwstr>
  </property>
</Properties>
</file>